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87"/>
  </p:notesMasterIdLst>
  <p:sldIdLst>
    <p:sldId id="441" r:id="rId5"/>
    <p:sldId id="621" r:id="rId6"/>
    <p:sldId id="343" r:id="rId7"/>
    <p:sldId id="442" r:id="rId8"/>
    <p:sldId id="264" r:id="rId9"/>
    <p:sldId id="266" r:id="rId10"/>
    <p:sldId id="269" r:id="rId11"/>
    <p:sldId id="271" r:id="rId12"/>
    <p:sldId id="272" r:id="rId13"/>
    <p:sldId id="273" r:id="rId14"/>
    <p:sldId id="274" r:id="rId15"/>
    <p:sldId id="275" r:id="rId16"/>
    <p:sldId id="257" r:id="rId17"/>
    <p:sldId id="392" r:id="rId18"/>
    <p:sldId id="393" r:id="rId19"/>
    <p:sldId id="478" r:id="rId20"/>
    <p:sldId id="461" r:id="rId21"/>
    <p:sldId id="462" r:id="rId22"/>
    <p:sldId id="479" r:id="rId23"/>
    <p:sldId id="463" r:id="rId24"/>
    <p:sldId id="466" r:id="rId25"/>
    <p:sldId id="467" r:id="rId26"/>
    <p:sldId id="468" r:id="rId27"/>
    <p:sldId id="465" r:id="rId28"/>
    <p:sldId id="464" r:id="rId29"/>
    <p:sldId id="481" r:id="rId30"/>
    <p:sldId id="469" r:id="rId31"/>
    <p:sldId id="470" r:id="rId32"/>
    <p:sldId id="471" r:id="rId33"/>
    <p:sldId id="482" r:id="rId34"/>
    <p:sldId id="472" r:id="rId35"/>
    <p:sldId id="473" r:id="rId36"/>
    <p:sldId id="474" r:id="rId37"/>
    <p:sldId id="484" r:id="rId38"/>
    <p:sldId id="485" r:id="rId39"/>
    <p:sldId id="487" r:id="rId40"/>
    <p:sldId id="443" r:id="rId41"/>
    <p:sldId id="488" r:id="rId42"/>
    <p:sldId id="489" r:id="rId43"/>
    <p:sldId id="345" r:id="rId44"/>
    <p:sldId id="444" r:id="rId45"/>
    <p:sldId id="352" r:id="rId46"/>
    <p:sldId id="353" r:id="rId47"/>
    <p:sldId id="354" r:id="rId48"/>
    <p:sldId id="490" r:id="rId49"/>
    <p:sldId id="394" r:id="rId50"/>
    <p:sldId id="445" r:id="rId51"/>
    <p:sldId id="395" r:id="rId52"/>
    <p:sldId id="356" r:id="rId53"/>
    <p:sldId id="357" r:id="rId54"/>
    <p:sldId id="491" r:id="rId55"/>
    <p:sldId id="396" r:id="rId56"/>
    <p:sldId id="359" r:id="rId57"/>
    <p:sldId id="397" r:id="rId58"/>
    <p:sldId id="360" r:id="rId59"/>
    <p:sldId id="398" r:id="rId60"/>
    <p:sldId id="446" r:id="rId61"/>
    <p:sldId id="500" r:id="rId62"/>
    <p:sldId id="501" r:id="rId63"/>
    <p:sldId id="502" r:id="rId64"/>
    <p:sldId id="503" r:id="rId65"/>
    <p:sldId id="539" r:id="rId66"/>
    <p:sldId id="540" r:id="rId67"/>
    <p:sldId id="371" r:id="rId68"/>
    <p:sldId id="542" r:id="rId69"/>
    <p:sldId id="543" r:id="rId70"/>
    <p:sldId id="544" r:id="rId71"/>
    <p:sldId id="545" r:id="rId72"/>
    <p:sldId id="546" r:id="rId73"/>
    <p:sldId id="547" r:id="rId74"/>
    <p:sldId id="548" r:id="rId75"/>
    <p:sldId id="549" r:id="rId76"/>
    <p:sldId id="550" r:id="rId77"/>
    <p:sldId id="551" r:id="rId78"/>
    <p:sldId id="552" r:id="rId79"/>
    <p:sldId id="553" r:id="rId80"/>
    <p:sldId id="554" r:id="rId81"/>
    <p:sldId id="555" r:id="rId82"/>
    <p:sldId id="556" r:id="rId83"/>
    <p:sldId id="355" r:id="rId84"/>
    <p:sldId id="358" r:id="rId85"/>
    <p:sldId id="348" r:id="rId8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708"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89"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163"/>
    <a:srgbClr val="0000FF"/>
    <a:srgbClr val="001131"/>
    <a:srgbClr val="FFFFFF"/>
    <a:srgbClr val="DDE8FF"/>
    <a:srgbClr val="851910"/>
    <a:srgbClr val="223366"/>
    <a:srgbClr val="0000A8"/>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766398-EE1B-892D-AFDA-0EAAFA7CBB1F}" v="107" dt="2023-07-17T14:35:09.708"/>
    <p1510:client id="{58200C65-F1B6-569F-10D6-212490D9A6FF}" v="167" dt="2023-07-17T14:08:28.299"/>
    <p1510:client id="{A44A29D2-82A8-47FA-A546-FCB5F4ABD52E}" v="12" dt="2023-07-18T12:55:40.031"/>
    <p1510:client id="{B3593893-8444-6348-A50D-9C6C0BCAEB0B}" v="22" dt="2023-09-13T10:36:22.011"/>
    <p1510:client id="{BB2B01C1-7BCE-99C1-1409-00F2A48910A1}" v="16" dt="2023-07-18T12:23:08.420"/>
    <p1510:client id="{BDF4480D-75BB-1278-9E2E-E7CCC28E1F34}" v="15" dt="2023-09-14T05:29:28.942"/>
    <p1510:client id="{C26B6FE8-6D62-89B2-4D6F-1399866AC2F8}" v="10" dt="2023-07-18T12:45:43.4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588" autoAdjust="0"/>
  </p:normalViewPr>
  <p:slideViewPr>
    <p:cSldViewPr snapToGrid="0">
      <p:cViewPr varScale="1">
        <p:scale>
          <a:sx n="96" d="100"/>
          <a:sy n="96" d="100"/>
        </p:scale>
        <p:origin x="994" y="72"/>
      </p:cViewPr>
      <p:guideLst>
        <p:guide orient="horz" pos="540"/>
        <p:guide pos="144"/>
        <p:guide orient="horz" pos="1620"/>
        <p:guide orient="horz" pos="7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customschemas.google.com/relationships/presentationmetadata" Target="meta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presProps" Target="presProps.xml"/><Relationship Id="rId95" Type="http://schemas.microsoft.com/office/2015/10/relationships/revisionInfo" Target="revisionInfo.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9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theme" Target="theme/theme1.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notesMaster" Target="notesMasters/notesMaster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yank Shrivastava" userId="S::mayank@edunetfoundation.org::c332be7f-906c-470d-b44b-16df79513897" providerId="AD" clId="Web-{B3593893-8444-6348-A50D-9C6C0BCAEB0B}"/>
    <pc:docChg chg="delSld modSld">
      <pc:chgData name="Mayank Shrivastava" userId="S::mayank@edunetfoundation.org::c332be7f-906c-470d-b44b-16df79513897" providerId="AD" clId="Web-{B3593893-8444-6348-A50D-9C6C0BCAEB0B}" dt="2023-09-13T10:36:22.011" v="15"/>
      <pc:docMkLst>
        <pc:docMk/>
      </pc:docMkLst>
      <pc:sldChg chg="addSp">
        <pc:chgData name="Mayank Shrivastava" userId="S::mayank@edunetfoundation.org::c332be7f-906c-470d-b44b-16df79513897" providerId="AD" clId="Web-{B3593893-8444-6348-A50D-9C6C0BCAEB0B}" dt="2023-09-13T10:32:55.003" v="3"/>
        <pc:sldMkLst>
          <pc:docMk/>
          <pc:sldMk cId="290663320" sldId="345"/>
        </pc:sldMkLst>
        <pc:spChg chg="add">
          <ac:chgData name="Mayank Shrivastava" userId="S::mayank@edunetfoundation.org::c332be7f-906c-470d-b44b-16df79513897" providerId="AD" clId="Web-{B3593893-8444-6348-A50D-9C6C0BCAEB0B}" dt="2023-09-13T10:32:55.003" v="3"/>
          <ac:spMkLst>
            <pc:docMk/>
            <pc:sldMk cId="290663320" sldId="345"/>
            <ac:spMk id="4" creationId="{66A03944-DCBF-3B7D-A56A-BCAACA998E16}"/>
          </ac:spMkLst>
        </pc:spChg>
      </pc:sldChg>
      <pc:sldChg chg="modSp">
        <pc:chgData name="Mayank Shrivastava" userId="S::mayank@edunetfoundation.org::c332be7f-906c-470d-b44b-16df79513897" providerId="AD" clId="Web-{B3593893-8444-6348-A50D-9C6C0BCAEB0B}" dt="2023-09-13T10:32:21.064" v="2"/>
        <pc:sldMkLst>
          <pc:docMk/>
          <pc:sldMk cId="2833223088" sldId="472"/>
        </pc:sldMkLst>
        <pc:picChg chg="mod">
          <ac:chgData name="Mayank Shrivastava" userId="S::mayank@edunetfoundation.org::c332be7f-906c-470d-b44b-16df79513897" providerId="AD" clId="Web-{B3593893-8444-6348-A50D-9C6C0BCAEB0B}" dt="2023-09-13T10:32:11.704" v="1"/>
          <ac:picMkLst>
            <pc:docMk/>
            <pc:sldMk cId="2833223088" sldId="472"/>
            <ac:picMk id="5" creationId="{CD18DDE6-2588-63C9-0C5A-78F100EF9F59}"/>
          </ac:picMkLst>
        </pc:picChg>
        <pc:picChg chg="mod">
          <ac:chgData name="Mayank Shrivastava" userId="S::mayank@edunetfoundation.org::c332be7f-906c-470d-b44b-16df79513897" providerId="AD" clId="Web-{B3593893-8444-6348-A50D-9C6C0BCAEB0B}" dt="2023-09-13T10:32:21.064" v="2"/>
          <ac:picMkLst>
            <pc:docMk/>
            <pc:sldMk cId="2833223088" sldId="472"/>
            <ac:picMk id="7" creationId="{5F80C2A0-D95E-F05A-18C1-E73D2AC9DA9A}"/>
          </ac:picMkLst>
        </pc:picChg>
      </pc:sldChg>
      <pc:sldChg chg="del">
        <pc:chgData name="Mayank Shrivastava" userId="S::mayank@edunetfoundation.org::c332be7f-906c-470d-b44b-16df79513897" providerId="AD" clId="Web-{B3593893-8444-6348-A50D-9C6C0BCAEB0B}" dt="2023-09-13T10:36:22.011" v="15"/>
        <pc:sldMkLst>
          <pc:docMk/>
          <pc:sldMk cId="305434212" sldId="541"/>
        </pc:sldMkLst>
      </pc:sldChg>
      <pc:sldChg chg="addSp modSp">
        <pc:chgData name="Mayank Shrivastava" userId="S::mayank@edunetfoundation.org::c332be7f-906c-470d-b44b-16df79513897" providerId="AD" clId="Web-{B3593893-8444-6348-A50D-9C6C0BCAEB0B}" dt="2023-09-13T10:34:40.398" v="14" actId="20577"/>
        <pc:sldMkLst>
          <pc:docMk/>
          <pc:sldMk cId="1573869305" sldId="553"/>
        </pc:sldMkLst>
        <pc:spChg chg="add mod">
          <ac:chgData name="Mayank Shrivastava" userId="S::mayank@edunetfoundation.org::c332be7f-906c-470d-b44b-16df79513897" providerId="AD" clId="Web-{B3593893-8444-6348-A50D-9C6C0BCAEB0B}" dt="2023-09-13T10:34:40.398" v="14" actId="20577"/>
          <ac:spMkLst>
            <pc:docMk/>
            <pc:sldMk cId="1573869305" sldId="553"/>
            <ac:spMk id="7" creationId="{6B9EAFA1-7C7E-A706-C844-6DFBBDC6E731}"/>
          </ac:spMkLst>
        </pc:spChg>
        <pc:picChg chg="mod">
          <ac:chgData name="Mayank Shrivastava" userId="S::mayank@edunetfoundation.org::c332be7f-906c-470d-b44b-16df79513897" providerId="AD" clId="Web-{B3593893-8444-6348-A50D-9C6C0BCAEB0B}" dt="2023-09-13T10:34:24.303" v="13" actId="14100"/>
          <ac:picMkLst>
            <pc:docMk/>
            <pc:sldMk cId="1573869305" sldId="553"/>
            <ac:picMk id="3" creationId="{8DD7AB25-F195-D28C-E7F6-C182AD4EEF31}"/>
          </ac:picMkLst>
        </pc:picChg>
      </pc:sldChg>
    </pc:docChg>
  </pc:docChgLst>
  <pc:docChgLst>
    <pc:chgData name="Mayank Shrivastava" userId="S::mayank@edunetfoundation.org::c332be7f-906c-470d-b44b-16df79513897" providerId="AD" clId="Web-{BDF4480D-75BB-1278-9E2E-E7CCC28E1F34}"/>
    <pc:docChg chg="modSld">
      <pc:chgData name="Mayank Shrivastava" userId="S::mayank@edunetfoundation.org::c332be7f-906c-470d-b44b-16df79513897" providerId="AD" clId="Web-{BDF4480D-75BB-1278-9E2E-E7CCC28E1F34}" dt="2023-09-14T05:29:28.942" v="14" actId="20577"/>
      <pc:docMkLst>
        <pc:docMk/>
      </pc:docMkLst>
      <pc:sldChg chg="modSp">
        <pc:chgData name="Mayank Shrivastava" userId="S::mayank@edunetfoundation.org::c332be7f-906c-470d-b44b-16df79513897" providerId="AD" clId="Web-{BDF4480D-75BB-1278-9E2E-E7CCC28E1F34}" dt="2023-09-14T05:26:40.670" v="6" actId="20577"/>
        <pc:sldMkLst>
          <pc:docMk/>
          <pc:sldMk cId="1761605804" sldId="444"/>
        </pc:sldMkLst>
        <pc:spChg chg="mod">
          <ac:chgData name="Mayank Shrivastava" userId="S::mayank@edunetfoundation.org::c332be7f-906c-470d-b44b-16df79513897" providerId="AD" clId="Web-{BDF4480D-75BB-1278-9E2E-E7CCC28E1F34}" dt="2023-09-14T05:26:40.670" v="6" actId="20577"/>
          <ac:spMkLst>
            <pc:docMk/>
            <pc:sldMk cId="1761605804" sldId="444"/>
            <ac:spMk id="4" creationId="{EA810711-9852-1C31-44EF-C32DB6CD0DA0}"/>
          </ac:spMkLst>
        </pc:spChg>
      </pc:sldChg>
      <pc:sldChg chg="modSp">
        <pc:chgData name="Mayank Shrivastava" userId="S::mayank@edunetfoundation.org::c332be7f-906c-470d-b44b-16df79513897" providerId="AD" clId="Web-{BDF4480D-75BB-1278-9E2E-E7CCC28E1F34}" dt="2023-09-14T05:27:00.014" v="7" actId="20577"/>
        <pc:sldMkLst>
          <pc:docMk/>
          <pc:sldMk cId="2831609909" sldId="445"/>
        </pc:sldMkLst>
        <pc:spChg chg="mod">
          <ac:chgData name="Mayank Shrivastava" userId="S::mayank@edunetfoundation.org::c332be7f-906c-470d-b44b-16df79513897" providerId="AD" clId="Web-{BDF4480D-75BB-1278-9E2E-E7CCC28E1F34}" dt="2023-09-14T05:27:00.014" v="7" actId="20577"/>
          <ac:spMkLst>
            <pc:docMk/>
            <pc:sldMk cId="2831609909" sldId="445"/>
            <ac:spMk id="4" creationId="{6E29EA08-7BD2-4B25-7CA1-24F01C6EDDC2}"/>
          </ac:spMkLst>
        </pc:spChg>
      </pc:sldChg>
      <pc:sldChg chg="modSp">
        <pc:chgData name="Mayank Shrivastava" userId="S::mayank@edunetfoundation.org::c332be7f-906c-470d-b44b-16df79513897" providerId="AD" clId="Web-{BDF4480D-75BB-1278-9E2E-E7CCC28E1F34}" dt="2023-09-14T05:27:31.781" v="8" actId="20577"/>
        <pc:sldMkLst>
          <pc:docMk/>
          <pc:sldMk cId="2626046288" sldId="446"/>
        </pc:sldMkLst>
        <pc:spChg chg="mod">
          <ac:chgData name="Mayank Shrivastava" userId="S::mayank@edunetfoundation.org::c332be7f-906c-470d-b44b-16df79513897" providerId="AD" clId="Web-{BDF4480D-75BB-1278-9E2E-E7CCC28E1F34}" dt="2023-09-14T05:27:31.781" v="8" actId="20577"/>
          <ac:spMkLst>
            <pc:docMk/>
            <pc:sldMk cId="2626046288" sldId="446"/>
            <ac:spMk id="4" creationId="{5C59DD07-E68E-FE26-ABDF-0B0FB2853111}"/>
          </ac:spMkLst>
        </pc:spChg>
      </pc:sldChg>
      <pc:sldChg chg="modSp">
        <pc:chgData name="Mayank Shrivastava" userId="S::mayank@edunetfoundation.org::c332be7f-906c-470d-b44b-16df79513897" providerId="AD" clId="Web-{BDF4480D-75BB-1278-9E2E-E7CCC28E1F34}" dt="2023-09-14T05:24:18.415" v="0" actId="20577"/>
        <pc:sldMkLst>
          <pc:docMk/>
          <pc:sldMk cId="341561289" sldId="478"/>
        </pc:sldMkLst>
        <pc:spChg chg="mod">
          <ac:chgData name="Mayank Shrivastava" userId="S::mayank@edunetfoundation.org::c332be7f-906c-470d-b44b-16df79513897" providerId="AD" clId="Web-{BDF4480D-75BB-1278-9E2E-E7CCC28E1F34}" dt="2023-09-14T05:24:18.415" v="0" actId="20577"/>
          <ac:spMkLst>
            <pc:docMk/>
            <pc:sldMk cId="341561289" sldId="478"/>
            <ac:spMk id="2" creationId="{F2110EE0-2401-0E91-672E-12D3BBC8DCF5}"/>
          </ac:spMkLst>
        </pc:spChg>
      </pc:sldChg>
      <pc:sldChg chg="modSp">
        <pc:chgData name="Mayank Shrivastava" userId="S::mayank@edunetfoundation.org::c332be7f-906c-470d-b44b-16df79513897" providerId="AD" clId="Web-{BDF4480D-75BB-1278-9E2E-E7CCC28E1F34}" dt="2023-09-14T05:25:06.135" v="2"/>
        <pc:sldMkLst>
          <pc:docMk/>
          <pc:sldMk cId="4061457384" sldId="479"/>
        </pc:sldMkLst>
        <pc:spChg chg="mod">
          <ac:chgData name="Mayank Shrivastava" userId="S::mayank@edunetfoundation.org::c332be7f-906c-470d-b44b-16df79513897" providerId="AD" clId="Web-{BDF4480D-75BB-1278-9E2E-E7CCC28E1F34}" dt="2023-09-14T05:25:06.135" v="2"/>
          <ac:spMkLst>
            <pc:docMk/>
            <pc:sldMk cId="4061457384" sldId="479"/>
            <ac:spMk id="4" creationId="{23C75083-CAAF-4AFF-A384-6896CC7A3A84}"/>
          </ac:spMkLst>
        </pc:spChg>
      </pc:sldChg>
      <pc:sldChg chg="modSp">
        <pc:chgData name="Mayank Shrivastava" userId="S::mayank@edunetfoundation.org::c332be7f-906c-470d-b44b-16df79513897" providerId="AD" clId="Web-{BDF4480D-75BB-1278-9E2E-E7CCC28E1F34}" dt="2023-09-14T05:25:32.074" v="3" actId="20577"/>
        <pc:sldMkLst>
          <pc:docMk/>
          <pc:sldMk cId="1905298259" sldId="481"/>
        </pc:sldMkLst>
        <pc:spChg chg="mod">
          <ac:chgData name="Mayank Shrivastava" userId="S::mayank@edunetfoundation.org::c332be7f-906c-470d-b44b-16df79513897" providerId="AD" clId="Web-{BDF4480D-75BB-1278-9E2E-E7CCC28E1F34}" dt="2023-09-14T05:25:32.074" v="3" actId="20577"/>
          <ac:spMkLst>
            <pc:docMk/>
            <pc:sldMk cId="1905298259" sldId="481"/>
            <ac:spMk id="4" creationId="{1B6273D2-6751-1788-4E87-1F1CF778E874}"/>
          </ac:spMkLst>
        </pc:spChg>
      </pc:sldChg>
      <pc:sldChg chg="modSp">
        <pc:chgData name="Mayank Shrivastava" userId="S::mayank@edunetfoundation.org::c332be7f-906c-470d-b44b-16df79513897" providerId="AD" clId="Web-{BDF4480D-75BB-1278-9E2E-E7CCC28E1F34}" dt="2023-09-14T05:25:52.434" v="4" actId="20577"/>
        <pc:sldMkLst>
          <pc:docMk/>
          <pc:sldMk cId="3364342509" sldId="482"/>
        </pc:sldMkLst>
        <pc:spChg chg="mod">
          <ac:chgData name="Mayank Shrivastava" userId="S::mayank@edunetfoundation.org::c332be7f-906c-470d-b44b-16df79513897" providerId="AD" clId="Web-{BDF4480D-75BB-1278-9E2E-E7CCC28E1F34}" dt="2023-09-14T05:25:52.434" v="4" actId="20577"/>
          <ac:spMkLst>
            <pc:docMk/>
            <pc:sldMk cId="3364342509" sldId="482"/>
            <ac:spMk id="4" creationId="{25DF0853-8988-AFD0-A2D0-EFD9FBB511C1}"/>
          </ac:spMkLst>
        </pc:spChg>
      </pc:sldChg>
      <pc:sldChg chg="modSp">
        <pc:chgData name="Mayank Shrivastava" userId="S::mayank@edunetfoundation.org::c332be7f-906c-470d-b44b-16df79513897" providerId="AD" clId="Web-{BDF4480D-75BB-1278-9E2E-E7CCC28E1F34}" dt="2023-09-14T05:26:16.091" v="5" actId="20577"/>
        <pc:sldMkLst>
          <pc:docMk/>
          <pc:sldMk cId="3282183797" sldId="484"/>
        </pc:sldMkLst>
        <pc:spChg chg="mod">
          <ac:chgData name="Mayank Shrivastava" userId="S::mayank@edunetfoundation.org::c332be7f-906c-470d-b44b-16df79513897" providerId="AD" clId="Web-{BDF4480D-75BB-1278-9E2E-E7CCC28E1F34}" dt="2023-09-14T05:26:16.091" v="5" actId="20577"/>
          <ac:spMkLst>
            <pc:docMk/>
            <pc:sldMk cId="3282183797" sldId="484"/>
            <ac:spMk id="4" creationId="{AA2364F9-96EC-1A2A-304E-34C08FFC7F98}"/>
          </ac:spMkLst>
        </pc:spChg>
      </pc:sldChg>
      <pc:sldChg chg="modSp">
        <pc:chgData name="Mayank Shrivastava" userId="S::mayank@edunetfoundation.org::c332be7f-906c-470d-b44b-16df79513897" providerId="AD" clId="Web-{BDF4480D-75BB-1278-9E2E-E7CCC28E1F34}" dt="2023-09-14T05:28:14.330" v="11" actId="20577"/>
        <pc:sldMkLst>
          <pc:docMk/>
          <pc:sldMk cId="2019177832" sldId="503"/>
        </pc:sldMkLst>
        <pc:spChg chg="mod">
          <ac:chgData name="Mayank Shrivastava" userId="S::mayank@edunetfoundation.org::c332be7f-906c-470d-b44b-16df79513897" providerId="AD" clId="Web-{BDF4480D-75BB-1278-9E2E-E7CCC28E1F34}" dt="2023-09-14T05:28:14.330" v="11" actId="20577"/>
          <ac:spMkLst>
            <pc:docMk/>
            <pc:sldMk cId="2019177832" sldId="503"/>
            <ac:spMk id="4" creationId="{9EA483B2-2271-C7F8-20D0-06F27389CA4E}"/>
          </ac:spMkLst>
        </pc:spChg>
      </pc:sldChg>
      <pc:sldChg chg="modSp">
        <pc:chgData name="Mayank Shrivastava" userId="S::mayank@edunetfoundation.org::c332be7f-906c-470d-b44b-16df79513897" providerId="AD" clId="Web-{BDF4480D-75BB-1278-9E2E-E7CCC28E1F34}" dt="2023-09-14T05:28:43.690" v="12" actId="20577"/>
        <pc:sldMkLst>
          <pc:docMk/>
          <pc:sldMk cId="1394296405" sldId="548"/>
        </pc:sldMkLst>
        <pc:spChg chg="mod">
          <ac:chgData name="Mayank Shrivastava" userId="S::mayank@edunetfoundation.org::c332be7f-906c-470d-b44b-16df79513897" providerId="AD" clId="Web-{BDF4480D-75BB-1278-9E2E-E7CCC28E1F34}" dt="2023-09-14T05:28:43.690" v="12" actId="20577"/>
          <ac:spMkLst>
            <pc:docMk/>
            <pc:sldMk cId="1394296405" sldId="548"/>
            <ac:spMk id="4" creationId="{EBE8E4AA-D67C-7903-A944-B24C8542D055}"/>
          </ac:spMkLst>
        </pc:spChg>
      </pc:sldChg>
      <pc:sldChg chg="modSp">
        <pc:chgData name="Mayank Shrivastava" userId="S::mayank@edunetfoundation.org::c332be7f-906c-470d-b44b-16df79513897" providerId="AD" clId="Web-{BDF4480D-75BB-1278-9E2E-E7CCC28E1F34}" dt="2023-09-14T05:29:03.831" v="13" actId="20577"/>
        <pc:sldMkLst>
          <pc:docMk/>
          <pc:sldMk cId="4014155818" sldId="551"/>
        </pc:sldMkLst>
        <pc:spChg chg="mod">
          <ac:chgData name="Mayank Shrivastava" userId="S::mayank@edunetfoundation.org::c332be7f-906c-470d-b44b-16df79513897" providerId="AD" clId="Web-{BDF4480D-75BB-1278-9E2E-E7CCC28E1F34}" dt="2023-09-14T05:29:03.831" v="13" actId="20577"/>
          <ac:spMkLst>
            <pc:docMk/>
            <pc:sldMk cId="4014155818" sldId="551"/>
            <ac:spMk id="4" creationId="{50B68ABF-CB41-B545-925A-186648F1761F}"/>
          </ac:spMkLst>
        </pc:spChg>
      </pc:sldChg>
      <pc:sldChg chg="modSp">
        <pc:chgData name="Mayank Shrivastava" userId="S::mayank@edunetfoundation.org::c332be7f-906c-470d-b44b-16df79513897" providerId="AD" clId="Web-{BDF4480D-75BB-1278-9E2E-E7CCC28E1F34}" dt="2023-09-14T05:29:28.942" v="14" actId="20577"/>
        <pc:sldMkLst>
          <pc:docMk/>
          <pc:sldMk cId="2715486954" sldId="556"/>
        </pc:sldMkLst>
        <pc:spChg chg="mod">
          <ac:chgData name="Mayank Shrivastava" userId="S::mayank@edunetfoundation.org::c332be7f-906c-470d-b44b-16df79513897" providerId="AD" clId="Web-{BDF4480D-75BB-1278-9E2E-E7CCC28E1F34}" dt="2023-09-14T05:29:28.942" v="14" actId="20577"/>
          <ac:spMkLst>
            <pc:docMk/>
            <pc:sldMk cId="2715486954" sldId="556"/>
            <ac:spMk id="4" creationId="{4997C1AE-184E-0D19-8677-EE332607E758}"/>
          </ac:spMkLst>
        </pc:spChg>
      </pc:sldChg>
    </pc:docChg>
  </pc:docChgLst>
</pc:chgInfo>
</file>

<file path=ppt/media/image1.png>
</file>

<file path=ppt/media/image10.jpg>
</file>

<file path=ppt/media/image11.jpeg>
</file>

<file path=ppt/media/image12.jpe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gif>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3" Type="http://schemas.openxmlformats.org/officeDocument/2006/relationships/hyperlink" Target="https://javascript.info/js-animation#using-setinterval" TargetMode="External"/><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a:buNone/>
              <a:defRPr/>
            </a:pPr>
            <a:r>
              <a:rPr lang="en-US" b="1" dirty="0"/>
              <a:t>Here trainer will introduce the course to the students. </a:t>
            </a:r>
            <a:r>
              <a:rPr lang="en-US" dirty="0"/>
              <a:t>Also try to inform why we are starting with the HTML based on the web-based software application architecture</a:t>
            </a:r>
          </a:p>
          <a:p>
            <a:pPr marL="158750" indent="0">
              <a:buNone/>
              <a:defRPr/>
            </a:pPr>
            <a:r>
              <a:rPr lang="en-US" dirty="0"/>
              <a:t>--------------------------------------------------------------------</a:t>
            </a:r>
          </a:p>
          <a:p>
            <a:pPr marL="158750" marR="0" lvl="0" indent="0" algn="l" defTabSz="914400">
              <a:lnSpc>
                <a:spcPct val="100000"/>
              </a:lnSpc>
              <a:spcBef>
                <a:spcPts val="0"/>
              </a:spcBef>
              <a:spcAft>
                <a:spcPts val="0"/>
              </a:spcAft>
              <a:buSzPts val="1100"/>
              <a:buFont typeface="Arial"/>
              <a:buNone/>
              <a:tabLst/>
              <a:defRPr/>
            </a:pPr>
            <a:r>
              <a:rPr lang="en-US" sz="1100" dirty="0"/>
              <a:t>Getting Familiar with HTML</a:t>
            </a:r>
            <a:endParaRPr lang="en-US" dirty="0"/>
          </a:p>
          <a:p>
            <a:pPr marL="158750" indent="0">
              <a:buNone/>
            </a:pPr>
            <a:endParaRPr lang="en-US"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sz="1100" dirty="0">
                <a:latin typeface="Arial" panose="020B0604020202020204" pitchFamily="34" charset="0"/>
                <a:cs typeface="Arial" panose="020B0604020202020204" pitchFamily="34" charset="0"/>
              </a:rPr>
              <a:t>What is a Website?</a:t>
            </a:r>
          </a:p>
          <a:p>
            <a:pPr marL="0" indent="0">
              <a:buNone/>
            </a:pPr>
            <a:endParaRPr lang="en-IN" sz="1100" dirty="0">
              <a:latin typeface="Arial" panose="020B0604020202020204" pitchFamily="34" charset="0"/>
              <a:cs typeface="Arial" panose="020B0604020202020204" pitchFamily="34" charset="0"/>
            </a:endParaRPr>
          </a:p>
          <a:p>
            <a:pPr marL="0" indent="0">
              <a:buNone/>
            </a:pPr>
            <a:r>
              <a:rPr lang="en-US" sz="1100" dirty="0">
                <a:latin typeface="Arial" panose="020B0604020202020204" pitchFamily="34" charset="0"/>
                <a:ea typeface="+mn-lt"/>
                <a:cs typeface="Arial" panose="020B0604020202020204" pitchFamily="34" charset="0"/>
              </a:rPr>
              <a:t>A website is a collection of linked web pages that shares a unique</a:t>
            </a:r>
            <a:r>
              <a:rPr lang="en-US" sz="1100" baseline="0" dirty="0">
                <a:latin typeface="Arial" panose="020B0604020202020204" pitchFamily="34" charset="0"/>
                <a:ea typeface="+mn-lt"/>
                <a:cs typeface="Arial" panose="020B0604020202020204" pitchFamily="34" charset="0"/>
              </a:rPr>
              <a:t> </a:t>
            </a:r>
            <a:r>
              <a:rPr lang="en-US" sz="1100" dirty="0">
                <a:latin typeface="Arial" panose="020B0604020202020204" pitchFamily="34" charset="0"/>
                <a:ea typeface="+mn-lt"/>
                <a:cs typeface="Arial" panose="020B0604020202020204" pitchFamily="34" charset="0"/>
              </a:rPr>
              <a:t>domain name. </a:t>
            </a:r>
            <a:endParaRPr lang="en-US" sz="1100" dirty="0">
              <a:latin typeface="Arial" panose="020B0604020202020204" pitchFamily="34" charset="0"/>
              <a:cs typeface="Arial" panose="020B0604020202020204" pitchFamily="34" charset="0"/>
            </a:endParaRPr>
          </a:p>
          <a:p>
            <a:endParaRPr lang="en-IN" dirty="0"/>
          </a:p>
        </p:txBody>
      </p:sp>
      <p:sp>
        <p:nvSpPr>
          <p:cNvPr id="4" name="Slide Number Placeholder 3"/>
          <p:cNvSpPr>
            <a:spLocks noGrp="1"/>
          </p:cNvSpPr>
          <p:nvPr>
            <p:ph type="sldNum" sz="quarter" idx="10"/>
          </p:nvPr>
        </p:nvSpPr>
        <p:spPr/>
        <p:txBody>
          <a:bodyPr/>
          <a:lstStyle/>
          <a:p>
            <a:fld id="{54B07DDE-F638-4E3A-B1A3-2D3EEEE80D0D}" type="slidenum">
              <a:rPr lang="en-IN" smtClean="0"/>
              <a:t>10</a:t>
            </a:fld>
            <a:endParaRPr lang="en-IN"/>
          </a:p>
        </p:txBody>
      </p:sp>
    </p:spTree>
    <p:extLst>
      <p:ext uri="{BB962C8B-B14F-4D97-AF65-F5344CB8AC3E}">
        <p14:creationId xmlns:p14="http://schemas.microsoft.com/office/powerpoint/2010/main" val="20230773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b="1" dirty="0"/>
              <a:t>What is a Web Application?</a:t>
            </a:r>
          </a:p>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a:ea typeface="+mn-lt"/>
                <a:cs typeface="+mn-lt"/>
              </a:rPr>
              <a:t>Web application is a client-side and server-side software application in which the client runs or request in a web browser.</a:t>
            </a:r>
          </a:p>
          <a:p>
            <a:endParaRPr lang="en-IN" dirty="0"/>
          </a:p>
        </p:txBody>
      </p:sp>
      <p:sp>
        <p:nvSpPr>
          <p:cNvPr id="4" name="Slide Number Placeholder 3"/>
          <p:cNvSpPr>
            <a:spLocks noGrp="1"/>
          </p:cNvSpPr>
          <p:nvPr>
            <p:ph type="sldNum" sz="quarter" idx="10"/>
          </p:nvPr>
        </p:nvSpPr>
        <p:spPr/>
        <p:txBody>
          <a:bodyPr/>
          <a:lstStyle/>
          <a:p>
            <a:fld id="{54B07DDE-F638-4E3A-B1A3-2D3EEEE80D0D}" type="slidenum">
              <a:rPr lang="en-IN" smtClean="0"/>
              <a:t>11</a:t>
            </a:fld>
            <a:endParaRPr lang="en-IN"/>
          </a:p>
        </p:txBody>
      </p:sp>
    </p:spTree>
    <p:extLst>
      <p:ext uri="{BB962C8B-B14F-4D97-AF65-F5344CB8AC3E}">
        <p14:creationId xmlns:p14="http://schemas.microsoft.com/office/powerpoint/2010/main" val="2744563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dirty="0"/>
              <a:t>Look at the slide to see the difference between a website and a web application.</a:t>
            </a:r>
          </a:p>
        </p:txBody>
      </p:sp>
      <p:sp>
        <p:nvSpPr>
          <p:cNvPr id="4" name="Slide Number Placeholder 3"/>
          <p:cNvSpPr>
            <a:spLocks noGrp="1"/>
          </p:cNvSpPr>
          <p:nvPr>
            <p:ph type="sldNum" sz="quarter" idx="10"/>
          </p:nvPr>
        </p:nvSpPr>
        <p:spPr/>
        <p:txBody>
          <a:bodyPr/>
          <a:lstStyle/>
          <a:p>
            <a:fld id="{54B07DDE-F638-4E3A-B1A3-2D3EEEE80D0D}" type="slidenum">
              <a:rPr lang="en-IN" smtClean="0"/>
              <a:t>12</a:t>
            </a:fld>
            <a:endParaRPr lang="en-IN"/>
          </a:p>
        </p:txBody>
      </p:sp>
    </p:spTree>
    <p:extLst>
      <p:ext uri="{BB962C8B-B14F-4D97-AF65-F5344CB8AC3E}">
        <p14:creationId xmlns:p14="http://schemas.microsoft.com/office/powerpoint/2010/main" val="42016416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solidFill>
                  <a:srgbClr val="213163"/>
                </a:solidFill>
              </a:rPr>
              <a:t>as there is a possibility that students have learned about HTML in that institute so in this slide </a:t>
            </a:r>
            <a:r>
              <a:rPr lang="en-US" dirty="0"/>
              <a:t>instead of explaining the concept to trainer can interact with the students and try to get the answers from the students like what's the full form of HTML, what will be the extension of HTML file, what is the symbol of tag, what do you mean by HTML element </a:t>
            </a:r>
            <a:r>
              <a:rPr lang="en-US" dirty="0" err="1"/>
              <a:t>etc</a:t>
            </a:r>
            <a:endParaRPr lang="en-US" dirty="0"/>
          </a:p>
          <a:p>
            <a:pPr marL="0" indent="0">
              <a:buNone/>
            </a:pPr>
            <a:r>
              <a:rPr lang="en" b="1" dirty="0">
                <a:solidFill>
                  <a:srgbClr val="213163"/>
                </a:solidFill>
              </a:rPr>
              <a:t>--------------------------------------------------------------------------------------</a:t>
            </a:r>
          </a:p>
          <a:p>
            <a:pPr marL="0" lvl="0" indent="0" algn="l">
              <a:lnSpc>
                <a:spcPct val="100000"/>
              </a:lnSpc>
              <a:spcBef>
                <a:spcPts val="0"/>
              </a:spcBef>
              <a:spcAft>
                <a:spcPts val="0"/>
              </a:spcAft>
              <a:buSzPts val="1100"/>
              <a:buNone/>
            </a:pPr>
            <a:r>
              <a:rPr lang="en" sz="1100" b="1" dirty="0">
                <a:solidFill>
                  <a:srgbClr val="213163"/>
                </a:solidFill>
              </a:rPr>
              <a:t>Introduction</a:t>
            </a:r>
            <a:endParaRPr lang="en"/>
          </a:p>
          <a:p>
            <a:pPr marL="0" lvl="0" indent="0" algn="l" rtl="0">
              <a:lnSpc>
                <a:spcPct val="100000"/>
              </a:lnSpc>
              <a:spcBef>
                <a:spcPts val="0"/>
              </a:spcBef>
              <a:spcAft>
                <a:spcPts val="0"/>
              </a:spcAft>
              <a:buSzPts val="1100"/>
              <a:buNone/>
            </a:pPr>
            <a:endParaRPr lang="en" sz="1100" b="1">
              <a:solidFill>
                <a:srgbClr val="213163"/>
              </a:solidFill>
            </a:endParaRPr>
          </a:p>
          <a:p>
            <a:pPr marL="0" indent="0" algn="l" fontAlgn="base">
              <a:lnSpc>
                <a:spcPct val="107000"/>
              </a:lnSpc>
              <a:spcBef>
                <a:spcPts val="1800"/>
              </a:spcBef>
              <a:spcAft>
                <a:spcPts val="1800"/>
              </a:spcAft>
              <a:buNone/>
            </a:pPr>
            <a:r>
              <a:rPr lang="en-IN" sz="1100" b="1" kern="100" dirty="0">
                <a:solidFill>
                  <a:srgbClr val="0000A8"/>
                </a:solidFill>
                <a:effectLst/>
                <a:latin typeface="Arial "/>
                <a:ea typeface="Times New Roman" panose="02020603050405020304" pitchFamily="18" charset="0"/>
                <a:cs typeface="Shruti" panose="020B0502040204020203" pitchFamily="34" charset="0"/>
              </a:rPr>
              <a:t>What is HTML?</a:t>
            </a:r>
          </a:p>
          <a:p>
            <a:pPr marL="173736" indent="-173736">
              <a:buFont typeface="Arial"/>
              <a:buChar char="•"/>
            </a:pPr>
            <a:r>
              <a:rPr lang="en-US" sz="1100" dirty="0">
                <a:latin typeface="Arial"/>
                <a:ea typeface="+mn-lt"/>
                <a:cs typeface="+mn-lt"/>
              </a:rPr>
              <a:t>HTML stands for </a:t>
            </a:r>
            <a:r>
              <a:rPr lang="en-US" sz="1100" b="1" dirty="0">
                <a:latin typeface="Arial"/>
                <a:ea typeface="+mn-lt"/>
                <a:cs typeface="+mn-lt"/>
              </a:rPr>
              <a:t>Hyper Text Markup Language</a:t>
            </a:r>
          </a:p>
          <a:p>
            <a:pPr marL="173736" indent="-173736">
              <a:buFont typeface="Arial"/>
              <a:buChar char="•"/>
            </a:pPr>
            <a:r>
              <a:rPr lang="en-US" sz="1100" dirty="0">
                <a:latin typeface="Arial"/>
                <a:ea typeface="+mn-lt"/>
                <a:cs typeface="+mn-lt"/>
              </a:rPr>
              <a:t>HTML elements are the building blocks of HTML pages</a:t>
            </a:r>
          </a:p>
          <a:p>
            <a:pPr marL="173736" indent="-173736">
              <a:buFont typeface="Arial"/>
              <a:buChar char="•"/>
            </a:pPr>
            <a:r>
              <a:rPr lang="en-US" sz="1100" dirty="0">
                <a:latin typeface="Arial"/>
                <a:ea typeface="+mn-lt"/>
                <a:cs typeface="+mn-lt"/>
              </a:rPr>
              <a:t>HTML describes the structure of Web pages using Hypertext markup language</a:t>
            </a:r>
          </a:p>
          <a:p>
            <a:pPr marL="173736" indent="-173736">
              <a:buFont typeface="Arial"/>
              <a:buChar char="•"/>
            </a:pPr>
            <a:r>
              <a:rPr lang="en-US" sz="1100" dirty="0">
                <a:latin typeface="Arial"/>
                <a:ea typeface="+mn-lt"/>
                <a:cs typeface="+mn-lt"/>
              </a:rPr>
              <a:t>HTML elements are represented by </a:t>
            </a:r>
            <a:r>
              <a:rPr lang="en-US" sz="1100" b="1" dirty="0">
                <a:solidFill>
                  <a:srgbClr val="FF0000"/>
                </a:solidFill>
                <a:latin typeface="Arial"/>
                <a:ea typeface="+mn-lt"/>
                <a:cs typeface="+mn-lt"/>
              </a:rPr>
              <a:t>tags</a:t>
            </a:r>
          </a:p>
          <a:p>
            <a:pPr marL="173736" indent="-173736">
              <a:buFont typeface="Arial"/>
              <a:buChar char="•"/>
            </a:pPr>
            <a:r>
              <a:rPr lang="en-US" sz="1100" dirty="0">
                <a:latin typeface="Arial"/>
                <a:ea typeface="+mn-lt"/>
                <a:cs typeface="+mn-lt"/>
              </a:rPr>
              <a:t>When you test your page on browsers. Browsers do not display the HTML  tags but use them to render the content of the page.</a:t>
            </a:r>
          </a:p>
          <a:p>
            <a:pPr marL="173736" indent="-173736">
              <a:buFont typeface="Arial"/>
              <a:buChar char="•"/>
            </a:pPr>
            <a:r>
              <a:rPr lang="en-US" sz="1100" dirty="0">
                <a:latin typeface="Arial"/>
                <a:ea typeface="+mn-lt"/>
                <a:cs typeface="+mn-lt"/>
              </a:rPr>
              <a:t>HTML page extension always will be </a:t>
            </a:r>
            <a:r>
              <a:rPr lang="en-US" sz="1100" b="1" dirty="0">
                <a:solidFill>
                  <a:srgbClr val="FF0000"/>
                </a:solidFill>
                <a:latin typeface="Arial"/>
                <a:ea typeface="+mn-lt"/>
                <a:cs typeface="+mn-lt"/>
              </a:rPr>
              <a:t>.html </a:t>
            </a:r>
            <a:r>
              <a:rPr lang="en-US" sz="1100" dirty="0">
                <a:latin typeface="Arial"/>
                <a:ea typeface="+mn-lt"/>
                <a:cs typeface="+mn-lt"/>
              </a:rPr>
              <a:t>(example.html)</a:t>
            </a:r>
          </a:p>
          <a:p>
            <a:pPr marL="0" lvl="0" indent="0" algn="l" rtl="0">
              <a:lnSpc>
                <a:spcPct val="100000"/>
              </a:lnSpc>
              <a:spcBef>
                <a:spcPts val="0"/>
              </a:spcBef>
              <a:spcAft>
                <a:spcPts val="0"/>
              </a:spcAft>
              <a:buSzPts val="1100"/>
              <a:buNone/>
            </a:pPr>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9441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dirty="0"/>
              <a:t>Based on the response you receive from</a:t>
            </a:r>
            <a:r>
              <a:rPr lang="en-US" dirty="0"/>
              <a:t> the students for the first slide trainer can directly ask to list out some of the features of HTML or trainer can explain the use of HTML</a:t>
            </a:r>
          </a:p>
          <a:p>
            <a:pPr marL="0" indent="0">
              <a:buNone/>
            </a:pPr>
            <a:r>
              <a:rPr lang="en-IN" b="1" dirty="0"/>
              <a:t>---------------------------------------------------------------------------------------</a:t>
            </a:r>
          </a:p>
          <a:p>
            <a:pPr marL="0" indent="0">
              <a:buNone/>
            </a:pPr>
            <a:r>
              <a:rPr lang="en-IN" b="1" dirty="0"/>
              <a:t>Features of HTML</a:t>
            </a:r>
          </a:p>
          <a:p>
            <a:pPr marL="0" indent="0">
              <a:buNone/>
            </a:pPr>
            <a:endParaRPr lang="en-IN" dirty="0"/>
          </a:p>
          <a:p>
            <a:pPr marL="171450" indent="-171450" algn="l" fontAlgn="base">
              <a:spcAft>
                <a:spcPts val="750"/>
              </a:spcAft>
              <a:buFont typeface="Arial" panose="020B0604020202020204" pitchFamily="34" charset="0"/>
              <a:buChar char="•"/>
            </a:pPr>
            <a:r>
              <a:rPr lang="en-IN" sz="1100" spc="-10" dirty="0">
                <a:solidFill>
                  <a:srgbClr val="000000"/>
                </a:solidFill>
                <a:effectLst/>
                <a:latin typeface="Arial "/>
                <a:ea typeface="Times New Roman" panose="02020603050405020304" pitchFamily="18" charset="0"/>
              </a:rPr>
              <a:t>It is easy to learn and easy to use.</a:t>
            </a:r>
          </a:p>
          <a:p>
            <a:pPr marL="171450" indent="-171450" algn="l" fontAlgn="base">
              <a:spcAft>
                <a:spcPts val="750"/>
              </a:spcAft>
              <a:buFont typeface="Arial" panose="020B0604020202020204" pitchFamily="34" charset="0"/>
              <a:buChar char="•"/>
            </a:pPr>
            <a:r>
              <a:rPr lang="en-IN" sz="1100" spc="-10" dirty="0">
                <a:solidFill>
                  <a:srgbClr val="000000"/>
                </a:solidFill>
                <a:effectLst/>
                <a:latin typeface="Arial "/>
                <a:ea typeface="Times New Roman" panose="02020603050405020304" pitchFamily="18" charset="0"/>
              </a:rPr>
              <a:t>It is platform-independent.</a:t>
            </a:r>
          </a:p>
          <a:p>
            <a:pPr marL="171450" indent="-171450" algn="l" fontAlgn="base">
              <a:spcAft>
                <a:spcPts val="750"/>
              </a:spcAft>
              <a:buFont typeface="Arial" panose="020B0604020202020204" pitchFamily="34" charset="0"/>
              <a:buChar char="•"/>
            </a:pPr>
            <a:r>
              <a:rPr lang="en-IN" sz="1100" spc="-10" dirty="0">
                <a:solidFill>
                  <a:srgbClr val="000000"/>
                </a:solidFill>
                <a:effectLst/>
                <a:latin typeface="Arial "/>
                <a:ea typeface="Times New Roman" panose="02020603050405020304" pitchFamily="18" charset="0"/>
              </a:rPr>
              <a:t>Images, video, and audio can be added to a web page.</a:t>
            </a:r>
          </a:p>
          <a:p>
            <a:pPr marL="171450" indent="-171450" algn="l" fontAlgn="base">
              <a:spcAft>
                <a:spcPts val="750"/>
              </a:spcAft>
              <a:buFont typeface="Arial" panose="020B0604020202020204" pitchFamily="34" charset="0"/>
              <a:buChar char="•"/>
            </a:pPr>
            <a:r>
              <a:rPr lang="en-IN" sz="1100" spc="-10" dirty="0">
                <a:solidFill>
                  <a:srgbClr val="000000"/>
                </a:solidFill>
                <a:effectLst/>
                <a:latin typeface="Arial "/>
                <a:ea typeface="Times New Roman" panose="02020603050405020304" pitchFamily="18" charset="0"/>
              </a:rPr>
              <a:t>Hypertext can be added to the text.</a:t>
            </a:r>
          </a:p>
          <a:p>
            <a:pPr marL="171450" indent="-171450" algn="l" fontAlgn="base">
              <a:spcAft>
                <a:spcPts val="750"/>
              </a:spcAft>
              <a:buFont typeface="Arial" panose="020B0604020202020204" pitchFamily="34" charset="0"/>
              <a:buChar char="•"/>
            </a:pPr>
            <a:r>
              <a:rPr lang="en-IN" sz="1100" spc="-10" dirty="0">
                <a:solidFill>
                  <a:srgbClr val="000000"/>
                </a:solidFill>
                <a:effectLst/>
                <a:latin typeface="Arial "/>
                <a:ea typeface="Times New Roman" panose="02020603050405020304" pitchFamily="18" charset="0"/>
              </a:rPr>
              <a:t>It is a markup language.</a:t>
            </a:r>
          </a:p>
          <a:p>
            <a:pPr marL="158750" indent="0">
              <a:buNone/>
            </a:pPr>
            <a:endParaRPr lang="en-IN" dirty="0"/>
          </a:p>
        </p:txBody>
      </p:sp>
    </p:spTree>
    <p:extLst>
      <p:ext uri="{BB962C8B-B14F-4D97-AF65-F5344CB8AC3E}">
        <p14:creationId xmlns:p14="http://schemas.microsoft.com/office/powerpoint/2010/main" val="3896401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spcAft>
                <a:spcPts val="800"/>
              </a:spcAft>
              <a:buNone/>
            </a:pPr>
            <a:r>
              <a:rPr lang="en-US" sz="1800" b="1" kern="100" dirty="0">
                <a:ea typeface="Calibri" panose="020F0502020204030204" pitchFamily="34" charset="0"/>
              </a:rPr>
              <a:t>As the basic introduction of HTML is covered so now it's time to write the code for the client side pages. here the trainer will explain the basic page structure of HTML</a:t>
            </a:r>
          </a:p>
          <a:p>
            <a:pPr marL="0" indent="0">
              <a:spcAft>
                <a:spcPts val="800"/>
              </a:spcAft>
              <a:buNone/>
            </a:pPr>
            <a:endParaRPr lang="en-IN" sz="1800" b="1" kern="100">
              <a:ea typeface="Calibri" panose="020F0502020204030204" pitchFamily="34" charset="0"/>
            </a:endParaRPr>
          </a:p>
          <a:p>
            <a:pPr marL="0" indent="0">
              <a:spcAft>
                <a:spcPts val="800"/>
              </a:spcAft>
              <a:buNone/>
            </a:pPr>
            <a:r>
              <a:rPr lang="en-IN" sz="1800" b="1" kern="100" dirty="0">
                <a:ea typeface="Calibri" panose="020F0502020204030204" pitchFamily="34" charset="0"/>
              </a:rPr>
              <a:t>--------------------------------------------------------------------------------------------</a:t>
            </a:r>
          </a:p>
          <a:p>
            <a:pPr marL="0" indent="0" algn="l">
              <a:spcAft>
                <a:spcPts val="800"/>
              </a:spcAft>
              <a:buNone/>
            </a:pPr>
            <a:r>
              <a:rPr lang="en-IN" sz="1800" b="1" kern="100" dirty="0">
                <a:solidFill>
                  <a:srgbClr val="000000"/>
                </a:solidFill>
                <a:effectLst/>
                <a:ea typeface="Calibri" panose="020F0502020204030204" pitchFamily="34" charset="0"/>
              </a:rPr>
              <a:t>Page Structure of HTML</a:t>
            </a:r>
            <a:endParaRPr lang="en-IN" dirty="0"/>
          </a:p>
          <a:p>
            <a:pPr marL="0" indent="0" algn="l">
              <a:spcAft>
                <a:spcPts val="800"/>
              </a:spcAft>
              <a:buNone/>
            </a:pPr>
            <a:endPar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endParaRPr>
          </a:p>
          <a:p>
            <a:pPr marL="173736" indent="-173736" algn="just">
              <a:spcAft>
                <a:spcPts val="800"/>
              </a:spcAft>
              <a:buFont typeface="Arial" panose="020B0604020202020204" pitchFamily="34" charset="0"/>
              <a:buChar char="•"/>
            </a:pPr>
            <a:r>
              <a:rPr lang="en-IN" sz="1800" b="1" kern="100" dirty="0">
                <a:solidFill>
                  <a:srgbClr val="000000"/>
                </a:solidFill>
                <a:effectLst/>
                <a:latin typeface="Arial" panose="020B0604020202020204" pitchFamily="34" charset="0"/>
                <a:ea typeface="Calibri" panose="020F0502020204030204" pitchFamily="34" charset="0"/>
                <a:cs typeface="Calibri" panose="020F0502020204030204" pitchFamily="34" charset="0"/>
              </a:rPr>
              <a:t>&lt;DOCTYPE! html&gt;: </a:t>
            </a:r>
            <a:r>
              <a:rPr lang="en-IN" sz="1800" kern="100" dirty="0">
                <a:solidFill>
                  <a:srgbClr val="000000"/>
                </a:solidFill>
                <a:effectLst/>
                <a:latin typeface="Arial" panose="020B0604020202020204" pitchFamily="34" charset="0"/>
                <a:ea typeface="Calibri" panose="020F0502020204030204" pitchFamily="34" charset="0"/>
                <a:cs typeface="Calibri" panose="020F0502020204030204" pitchFamily="34" charset="0"/>
              </a:rPr>
              <a:t>This tag is used to tell the HTML version. This currently tells that the version is HTML 5.</a:t>
            </a:r>
            <a:endParaRPr lang="en-IN" sz="1800" kern="100" dirty="0">
              <a:effectLst/>
              <a:latin typeface="Calibri" panose="020F0502020204030204" pitchFamily="34" charset="0"/>
              <a:ea typeface="Calibri" panose="020F0502020204030204" pitchFamily="34" charset="0"/>
              <a:cs typeface="Calibri" panose="020F0502020204030204" pitchFamily="34" charset="0"/>
            </a:endParaRPr>
          </a:p>
          <a:p>
            <a:pPr marL="0" indent="0" algn="just">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just">
              <a:spcAft>
                <a:spcPts val="800"/>
              </a:spcAft>
              <a:buFont typeface="Arial" panose="020B0604020202020204" pitchFamily="34" charset="0"/>
              <a:buChar char="•"/>
            </a:pPr>
            <a:r>
              <a:rPr lang="en-IN" sz="1800" b="1" kern="100" dirty="0">
                <a:solidFill>
                  <a:srgbClr val="000000"/>
                </a:solidFill>
                <a:effectLst/>
                <a:latin typeface="Arial" panose="020B0604020202020204" pitchFamily="34" charset="0"/>
                <a:ea typeface="Calibri" panose="020F0502020204030204" pitchFamily="34" charset="0"/>
                <a:cs typeface="Calibri" panose="020F0502020204030204" pitchFamily="34" charset="0"/>
              </a:rPr>
              <a:t>&lt;html&gt;:</a:t>
            </a:r>
            <a:r>
              <a:rPr lang="en-IN" sz="1800" kern="100" dirty="0">
                <a:solidFill>
                  <a:srgbClr val="000000"/>
                </a:solidFill>
                <a:effectLst/>
                <a:latin typeface="Arial" panose="020B0604020202020204" pitchFamily="34" charset="0"/>
                <a:ea typeface="Calibri" panose="020F0502020204030204" pitchFamily="34" charset="0"/>
                <a:cs typeface="Calibri" panose="020F0502020204030204" pitchFamily="34" charset="0"/>
              </a:rPr>
              <a:t> This is called the HTML root element and is used to wrap all the code.</a:t>
            </a:r>
            <a:endParaRPr lang="en-IN" sz="1800" kern="100" dirty="0">
              <a:effectLst/>
              <a:latin typeface="Calibri" panose="020F0502020204030204" pitchFamily="34" charset="0"/>
              <a:ea typeface="Calibri" panose="020F0502020204030204" pitchFamily="34" charset="0"/>
              <a:cs typeface="Calibri" panose="020F0502020204030204" pitchFamily="34" charset="0"/>
            </a:endParaRPr>
          </a:p>
          <a:p>
            <a:pPr marL="0" indent="0" algn="just">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just">
              <a:spcAft>
                <a:spcPts val="800"/>
              </a:spcAft>
              <a:buFont typeface="Arial" panose="020B0604020202020204" pitchFamily="34" charset="0"/>
              <a:buChar char="•"/>
            </a:pPr>
            <a:r>
              <a:rPr lang="en-IN" sz="1800" b="1" kern="100" dirty="0">
                <a:solidFill>
                  <a:srgbClr val="000000"/>
                </a:solidFill>
                <a:effectLst/>
                <a:latin typeface="Arial" panose="020B0604020202020204" pitchFamily="34" charset="0"/>
                <a:ea typeface="Calibri" panose="020F0502020204030204" pitchFamily="34" charset="0"/>
                <a:cs typeface="Calibri" panose="020F0502020204030204" pitchFamily="34" charset="0"/>
              </a:rPr>
              <a:t>&lt;head&gt;:</a:t>
            </a:r>
            <a:r>
              <a:rPr lang="en-IN" sz="1800" kern="100" dirty="0">
                <a:solidFill>
                  <a:srgbClr val="000000"/>
                </a:solidFill>
                <a:effectLst/>
                <a:latin typeface="Arial" panose="020B0604020202020204" pitchFamily="34" charset="0"/>
                <a:ea typeface="Calibri" panose="020F0502020204030204" pitchFamily="34" charset="0"/>
                <a:cs typeface="Calibri" panose="020F0502020204030204" pitchFamily="34" charset="0"/>
              </a:rPr>
              <a:t> Head tag contains metadata, title, page CSS etc. All the HTML elements that can be used inside the &lt;head&gt; element are: &lt;style&gt; ,&lt;title&gt; ,&lt;base&gt; ,&lt;</a:t>
            </a:r>
            <a:r>
              <a:rPr lang="en-IN" sz="1800" kern="100" dirty="0" err="1">
                <a:solidFill>
                  <a:srgbClr val="000000"/>
                </a:solidFill>
                <a:effectLst/>
                <a:latin typeface="Arial" panose="020B0604020202020204" pitchFamily="34" charset="0"/>
                <a:ea typeface="Calibri" panose="020F0502020204030204" pitchFamily="34" charset="0"/>
                <a:cs typeface="Calibri" panose="020F0502020204030204" pitchFamily="34" charset="0"/>
              </a:rPr>
              <a:t>noscript</a:t>
            </a:r>
            <a:r>
              <a:rPr lang="en-IN" sz="1800" kern="100" dirty="0">
                <a:solidFill>
                  <a:srgbClr val="000000"/>
                </a:solidFill>
                <a:effectLst/>
                <a:latin typeface="Arial" panose="020B0604020202020204" pitchFamily="34" charset="0"/>
                <a:ea typeface="Calibri" panose="020F0502020204030204" pitchFamily="34" charset="0"/>
                <a:cs typeface="Calibri" panose="020F0502020204030204" pitchFamily="34" charset="0"/>
              </a:rPr>
              <a:t>&gt; ,&lt;script&gt; ,&lt;meta&gt; ,&lt;title&gt; ,etc.</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just">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just">
              <a:spcAft>
                <a:spcPts val="800"/>
              </a:spcAft>
              <a:buFont typeface="Arial" panose="020B0604020202020204" pitchFamily="34" charset="0"/>
              <a:buChar char="•"/>
            </a:pPr>
            <a:r>
              <a:rPr lang="en-IN" sz="1800" b="1" kern="100" dirty="0">
                <a:solidFill>
                  <a:srgbClr val="000000"/>
                </a:solidFill>
                <a:effectLst/>
                <a:latin typeface="Arial" panose="020B0604020202020204" pitchFamily="34" charset="0"/>
                <a:ea typeface="Calibri" panose="020F0502020204030204" pitchFamily="34" charset="0"/>
                <a:cs typeface="Calibri" panose="020F0502020204030204" pitchFamily="34" charset="0"/>
              </a:rPr>
              <a:t>&lt;body&gt;: </a:t>
            </a:r>
            <a:r>
              <a:rPr lang="en-IN" sz="1800" kern="100" dirty="0">
                <a:solidFill>
                  <a:srgbClr val="000000"/>
                </a:solidFill>
                <a:effectLst/>
                <a:latin typeface="Arial" panose="020B0604020202020204" pitchFamily="34" charset="0"/>
                <a:ea typeface="Calibri" panose="020F0502020204030204" pitchFamily="34" charset="0"/>
                <a:cs typeface="Calibri" panose="020F0502020204030204" pitchFamily="34" charset="0"/>
              </a:rPr>
              <a:t>The body tag is used to enclose all the data that a web page has from texts to links. All of the content that you see rendered in the browser is contained within this element.</a:t>
            </a:r>
            <a:endParaRPr lang="en-IN" sz="1800" kern="100" dirty="0">
              <a:effectLst/>
              <a:latin typeface="Calibri" panose="020F0502020204030204" pitchFamily="34" charset="0"/>
              <a:ea typeface="Calibri" panose="020F0502020204030204" pitchFamily="34" charset="0"/>
              <a:cs typeface="Calibri" panose="020F0502020204030204" pitchFamily="34" charset="0"/>
            </a:endParaRPr>
          </a:p>
          <a:p>
            <a:pPr marL="173736" indent="-173736">
              <a:buFont typeface="Arial" panose="020B0604020202020204" pitchFamily="34" charset="0"/>
              <a:buChar char="•"/>
            </a:pPr>
            <a:endParaRPr lang="en-IN"/>
          </a:p>
          <a:p>
            <a:pPr marL="158750" indent="0">
              <a:buNone/>
            </a:pPr>
            <a:endParaRPr lang="en-IN"/>
          </a:p>
        </p:txBody>
      </p:sp>
    </p:spTree>
    <p:extLst>
      <p:ext uri="{BB962C8B-B14F-4D97-AF65-F5344CB8AC3E}">
        <p14:creationId xmlns:p14="http://schemas.microsoft.com/office/powerpoint/2010/main" val="34288203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dirty="0"/>
              <a:t>Here the trainer will inform students to install Visual Studio code in their system to execute HTML code and switch the window to the Visual Studio code and performs the first hand-on classroom exercise</a:t>
            </a:r>
          </a:p>
        </p:txBody>
      </p:sp>
    </p:spTree>
    <p:extLst>
      <p:ext uri="{BB962C8B-B14F-4D97-AF65-F5344CB8AC3E}">
        <p14:creationId xmlns:p14="http://schemas.microsoft.com/office/powerpoint/2010/main" val="40540578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fontAlgn="base">
              <a:spcAft>
                <a:spcPts val="750"/>
              </a:spcAft>
              <a:buNone/>
              <a:defRPr/>
            </a:pPr>
            <a:r>
              <a:rPr lang="en-US" b="1">
                <a:solidFill>
                  <a:srgbClr val="223366"/>
                </a:solidFill>
                <a:latin typeface="+mj-lt"/>
              </a:rPr>
              <a:t>Now it's time to talk regarding some of the heading texts which are used in HTML.</a:t>
            </a:r>
          </a:p>
          <a:p>
            <a:pPr marL="0" indent="0">
              <a:spcAft>
                <a:spcPts val="750"/>
              </a:spcAft>
              <a:buNone/>
              <a:defRPr/>
            </a:pPr>
            <a:endParaRPr lang="en-GB" b="1">
              <a:solidFill>
                <a:srgbClr val="223366"/>
              </a:solidFill>
              <a:latin typeface="+mj-lt"/>
            </a:endParaRPr>
          </a:p>
          <a:p>
            <a:pPr marL="0" indent="0">
              <a:spcAft>
                <a:spcPts val="750"/>
              </a:spcAft>
              <a:buNone/>
              <a:defRPr/>
            </a:pPr>
            <a:r>
              <a:rPr lang="en-GB" b="1">
                <a:solidFill>
                  <a:srgbClr val="223366"/>
                </a:solidFill>
                <a:latin typeface="+mj-lt"/>
              </a:rPr>
              <a:t>------------------------------------------------------------------------------------------</a:t>
            </a:r>
          </a:p>
          <a:p>
            <a:pPr marL="0" marR="0" lvl="0" indent="0" algn="l" defTabSz="914400">
              <a:lnSpc>
                <a:spcPct val="100000"/>
              </a:lnSpc>
              <a:spcBef>
                <a:spcPts val="0"/>
              </a:spcBef>
              <a:spcAft>
                <a:spcPts val="750"/>
              </a:spcAft>
              <a:buSzPts val="1100"/>
              <a:buFont typeface="Wingdings" panose="05000000000000000000" pitchFamily="2" charset="2"/>
              <a:buNone/>
              <a:tabLst/>
              <a:defRPr/>
            </a:pPr>
            <a:r>
              <a:rPr lang="en-GB" sz="1100" b="1" i="0">
                <a:solidFill>
                  <a:srgbClr val="223366"/>
                </a:solidFill>
                <a:effectLst/>
                <a:latin typeface="+mj-lt"/>
              </a:rPr>
              <a:t>HTML Heading Tags:</a:t>
            </a:r>
            <a:endParaRPr lang="en-GB"/>
          </a:p>
          <a:p>
            <a:pPr marL="0" indent="0" algn="just" fontAlgn="base">
              <a:spcAft>
                <a:spcPts val="750"/>
              </a:spcAft>
              <a:buFont typeface="Wingdings" panose="05000000000000000000" pitchFamily="2" charset="2"/>
              <a:buNone/>
            </a:pPr>
            <a:endParaRPr lang="en-IN" sz="1100" spc="-10">
              <a:solidFill>
                <a:srgbClr val="000000"/>
              </a:solidFill>
              <a:effectLst/>
              <a:latin typeface="Arial "/>
              <a:ea typeface="Times New Roman" panose="02020603050405020304" pitchFamily="18" charset="0"/>
            </a:endParaRPr>
          </a:p>
          <a:p>
            <a:pPr marL="171450" indent="-171450" algn="l" fontAlgn="base">
              <a:spcAft>
                <a:spcPts val="750"/>
              </a:spcAft>
              <a:buFont typeface="Arial" panose="020B0604020202020204" pitchFamily="34" charset="0"/>
              <a:buChar char="•"/>
            </a:pPr>
            <a:r>
              <a:rPr lang="en-IN" sz="1100" spc="-10">
                <a:solidFill>
                  <a:srgbClr val="000000"/>
                </a:solidFill>
                <a:effectLst/>
                <a:latin typeface="Arial "/>
                <a:ea typeface="Times New Roman" panose="02020603050405020304" pitchFamily="18" charset="0"/>
              </a:rPr>
              <a:t>HTML headings can be defined with &lt;h1&gt; to &lt;h6&gt;</a:t>
            </a:r>
          </a:p>
          <a:p>
            <a:pPr marL="628650" lvl="1" indent="-171450" algn="just" fontAlgn="base">
              <a:spcAft>
                <a:spcPts val="750"/>
              </a:spcAft>
              <a:buFont typeface="Arial" panose="020B0604020202020204" pitchFamily="34" charset="0"/>
              <a:buChar char="•"/>
            </a:pPr>
            <a:r>
              <a:rPr lang="en-IN" sz="1100" spc="-10">
                <a:solidFill>
                  <a:srgbClr val="000000"/>
                </a:solidFill>
                <a:effectLst/>
                <a:latin typeface="Arial "/>
                <a:ea typeface="Times New Roman" panose="02020603050405020304" pitchFamily="18" charset="0"/>
              </a:rPr>
              <a:t>&lt;h1&gt; represents most important heading</a:t>
            </a:r>
          </a:p>
          <a:p>
            <a:pPr marL="628650" lvl="1" indent="-171450" algn="just" fontAlgn="base">
              <a:spcAft>
                <a:spcPts val="750"/>
              </a:spcAft>
              <a:buFont typeface="Arial" panose="020B0604020202020204" pitchFamily="34" charset="0"/>
              <a:buChar char="•"/>
            </a:pPr>
            <a:r>
              <a:rPr lang="en-IN" sz="1100" spc="-10">
                <a:solidFill>
                  <a:srgbClr val="000000"/>
                </a:solidFill>
                <a:effectLst/>
                <a:latin typeface="Arial "/>
                <a:ea typeface="Times New Roman" panose="02020603050405020304" pitchFamily="18" charset="0"/>
              </a:rPr>
              <a:t>&lt;h6&gt; represents least important heading</a:t>
            </a:r>
          </a:p>
          <a:p>
            <a:pPr marL="0" indent="0" algn="just" fontAlgn="base">
              <a:spcAft>
                <a:spcPts val="750"/>
              </a:spcAft>
              <a:buFont typeface="Wingdings" panose="05000000000000000000" pitchFamily="2" charset="2"/>
              <a:buNone/>
            </a:pPr>
            <a:endParaRPr lang="en-IN" sz="1100" spc="-10">
              <a:solidFill>
                <a:srgbClr val="000000"/>
              </a:solidFill>
              <a:effectLst/>
              <a:latin typeface="Arial "/>
              <a:ea typeface="Times New Roman" panose="02020603050405020304" pitchFamily="18" charset="0"/>
            </a:endParaRPr>
          </a:p>
          <a:p>
            <a:pPr marL="171450" indent="-171450" algn="l" fontAlgn="base">
              <a:spcAft>
                <a:spcPts val="750"/>
              </a:spcAft>
              <a:buFont typeface="Arial" panose="020B0604020202020204" pitchFamily="34" charset="0"/>
              <a:buChar char="•"/>
            </a:pPr>
            <a:r>
              <a:rPr lang="en-IN" sz="1100" spc="-10">
                <a:solidFill>
                  <a:srgbClr val="000000"/>
                </a:solidFill>
                <a:effectLst/>
                <a:latin typeface="Arial "/>
                <a:ea typeface="Times New Roman" panose="02020603050405020304" pitchFamily="18" charset="0"/>
              </a:rPr>
              <a:t>Search engines use the headings to index the structure and content of your web pages.</a:t>
            </a:r>
          </a:p>
          <a:p>
            <a:pPr marL="0" indent="0" algn="l" fontAlgn="base">
              <a:spcAft>
                <a:spcPts val="750"/>
              </a:spcAft>
              <a:buFont typeface="Arial" panose="020B0604020202020204" pitchFamily="34" charset="0"/>
              <a:buNone/>
            </a:pPr>
            <a:endParaRPr lang="en-IN" sz="1100" spc="-10">
              <a:solidFill>
                <a:srgbClr val="000000"/>
              </a:solidFill>
              <a:effectLst/>
              <a:latin typeface="Arial "/>
              <a:ea typeface="Times New Roman" panose="02020603050405020304" pitchFamily="18" charset="0"/>
            </a:endParaRPr>
          </a:p>
          <a:p>
            <a:pPr marL="171450" indent="-171450" algn="just" fontAlgn="base">
              <a:spcAft>
                <a:spcPts val="750"/>
              </a:spcAft>
              <a:buFont typeface="Arial" panose="020B0604020202020204" pitchFamily="34" charset="0"/>
              <a:buChar char="•"/>
            </a:pPr>
            <a:r>
              <a:rPr lang="en-IN" sz="1100" spc="-10">
                <a:solidFill>
                  <a:srgbClr val="000000"/>
                </a:solidFill>
                <a:effectLst/>
                <a:latin typeface="Arial "/>
                <a:ea typeface="Times New Roman" panose="02020603050405020304" pitchFamily="18" charset="0"/>
              </a:rPr>
              <a:t>Example:</a:t>
            </a:r>
          </a:p>
          <a:p>
            <a:pPr marL="628650" lvl="1" indent="-171450" algn="just" fontAlgn="base">
              <a:spcAft>
                <a:spcPts val="750"/>
              </a:spcAft>
              <a:buFont typeface="Arial" panose="020B0604020202020204" pitchFamily="34" charset="0"/>
              <a:buChar char="•"/>
            </a:pPr>
            <a:r>
              <a:rPr lang="en-IN" sz="1100" spc="-10">
                <a:solidFill>
                  <a:srgbClr val="000000"/>
                </a:solidFill>
                <a:effectLst/>
                <a:latin typeface="Arial "/>
                <a:ea typeface="Times New Roman" panose="02020603050405020304" pitchFamily="18" charset="0"/>
              </a:rPr>
              <a:t>&lt;h1&gt;  Most Important Heading &lt;/h1&gt;</a:t>
            </a:r>
          </a:p>
          <a:p>
            <a:pPr marL="628650" lvl="1" indent="-171450" algn="just" fontAlgn="base">
              <a:spcAft>
                <a:spcPts val="750"/>
              </a:spcAft>
              <a:buFont typeface="Arial" panose="020B0604020202020204" pitchFamily="34" charset="0"/>
              <a:buChar char="•"/>
            </a:pPr>
            <a:r>
              <a:rPr lang="en-IN" sz="1100" spc="-10">
                <a:solidFill>
                  <a:srgbClr val="000000"/>
                </a:solidFill>
                <a:effectLst/>
                <a:latin typeface="Arial "/>
                <a:ea typeface="Times New Roman" panose="02020603050405020304" pitchFamily="18" charset="0"/>
              </a:rPr>
              <a:t>&lt;h2&gt; Second Important Heading &lt;/h2&gt;</a:t>
            </a:r>
          </a:p>
          <a:p>
            <a:pPr marL="158750" indent="0">
              <a:buNone/>
            </a:pPr>
            <a:r>
              <a:rPr lang="en-IN"/>
              <a:t>Output is shown on the slide</a:t>
            </a:r>
          </a:p>
          <a:p>
            <a:pPr marL="158750" indent="0">
              <a:buNone/>
            </a:pPr>
            <a:endParaRPr lang="en-IN"/>
          </a:p>
        </p:txBody>
      </p:sp>
    </p:spTree>
    <p:extLst>
      <p:ext uri="{BB962C8B-B14F-4D97-AF65-F5344CB8AC3E}">
        <p14:creationId xmlns:p14="http://schemas.microsoft.com/office/powerpoint/2010/main" val="39884659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a:t>As per HTML4 the students might have idea about some of the formatting tags so the trainer first of all tried to ask some of the tags which are known to students and then the remaining will be explained.</a:t>
            </a:r>
          </a:p>
          <a:p>
            <a:pPr marL="0" indent="0">
              <a:buNone/>
            </a:pPr>
            <a:r>
              <a:rPr lang="en-IN" b="1"/>
              <a:t>-----------------------------------------------------------------------------------</a:t>
            </a:r>
          </a:p>
          <a:p>
            <a:pPr marL="0" indent="0">
              <a:buNone/>
            </a:pPr>
            <a:r>
              <a:rPr lang="en-IN" b="1"/>
              <a:t>HTML Formatting Tags</a:t>
            </a:r>
            <a:endParaRPr lang="en-IN"/>
          </a:p>
          <a:p>
            <a:pPr marL="158750" indent="0">
              <a:buNone/>
            </a:pPr>
            <a:endParaRPr lang="en-IN"/>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HTML uses elements like &lt;b&gt; and &lt;</a:t>
            </a:r>
            <a:r>
              <a:rPr lang="en-IN" sz="1800" kern="100" err="1">
                <a:solidFill>
                  <a:srgbClr val="000000"/>
                </a:solidFill>
                <a:effectLst/>
                <a:latin typeface="Arial" panose="020B0604020202020204" pitchFamily="34" charset="0"/>
                <a:ea typeface="Calibri" panose="020F0502020204030204" pitchFamily="34" charset="0"/>
                <a:cs typeface="Calibri" panose="020F0502020204030204" pitchFamily="34" charset="0"/>
              </a:rPr>
              <a:t>i</a:t>
            </a: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&gt; for formatting output, like bold or italic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Formatting elements were designed to display special types of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&lt;b&gt; - Bold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&lt;strong&gt; - Important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a:t>
            </a:r>
            <a:r>
              <a:rPr lang="en-IN" sz="1800" kern="100" err="1">
                <a:solidFill>
                  <a:srgbClr val="000000"/>
                </a:solidFill>
                <a:effectLst/>
                <a:latin typeface="Arial" panose="020B0604020202020204" pitchFamily="34" charset="0"/>
                <a:ea typeface="Calibri" panose="020F0502020204030204" pitchFamily="34" charset="0"/>
                <a:cs typeface="Calibri" panose="020F0502020204030204" pitchFamily="34" charset="0"/>
              </a:rPr>
              <a:t>i</a:t>
            </a: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&gt; - Italic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a:t>
            </a:r>
            <a:r>
              <a:rPr lang="en-IN" sz="1800" kern="100" err="1">
                <a:solidFill>
                  <a:srgbClr val="000000"/>
                </a:solidFill>
                <a:effectLst/>
                <a:latin typeface="Arial" panose="020B0604020202020204" pitchFamily="34" charset="0"/>
                <a:ea typeface="Calibri" panose="020F0502020204030204" pitchFamily="34" charset="0"/>
                <a:cs typeface="Calibri" panose="020F0502020204030204" pitchFamily="34" charset="0"/>
              </a:rPr>
              <a:t>em</a:t>
            </a: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&gt; - Emphasized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&lt;mark&gt; - Marked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&lt;small&gt; - Small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&lt;del&gt; - Deleted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&lt;ins&gt; - Inserted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&lt;sub&gt; - Subscript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&lt;sup&gt; - Superscript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l">
              <a:spcAft>
                <a:spcPts val="800"/>
              </a:spcAft>
              <a:buFont typeface="Arial" panose="020B0604020202020204" pitchFamily="34" charset="0"/>
              <a:buNone/>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 </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&lt;b&gt; and &lt;strong&gt; Tags</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&lt;b&gt; tag is a physical tag that stands for bold text, whereas the &lt;strong&gt; tag being a logical tag is used to emphasize the importance of the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l">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a:t>
            </a:r>
            <a:r>
              <a:rPr lang="en-IN" sz="1800" b="1" kern="100" err="1">
                <a:solidFill>
                  <a:srgbClr val="000000"/>
                </a:solidFill>
                <a:effectLst/>
                <a:latin typeface="Arial" panose="020B0604020202020204" pitchFamily="34" charset="0"/>
                <a:ea typeface="Calibri" panose="020F0502020204030204" pitchFamily="34" charset="0"/>
                <a:cs typeface="Calibri" panose="020F0502020204030204" pitchFamily="34" charset="0"/>
              </a:rPr>
              <a:t>i</a:t>
            </a: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&gt; and &lt;</a:t>
            </a:r>
            <a:r>
              <a:rPr lang="en-IN" sz="1800" b="1" kern="100" err="1">
                <a:solidFill>
                  <a:srgbClr val="000000"/>
                </a:solidFill>
                <a:effectLst/>
                <a:latin typeface="Arial" panose="020B0604020202020204" pitchFamily="34" charset="0"/>
                <a:ea typeface="Calibri" panose="020F0502020204030204" pitchFamily="34" charset="0"/>
                <a:cs typeface="Calibri" panose="020F0502020204030204" pitchFamily="34" charset="0"/>
              </a:rPr>
              <a:t>em</a:t>
            </a: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&gt; Tags</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&lt;</a:t>
            </a:r>
            <a:r>
              <a:rPr lang="en-IN" sz="1800" kern="100" err="1">
                <a:solidFill>
                  <a:srgbClr val="000000"/>
                </a:solidFill>
                <a:effectLst/>
                <a:latin typeface="Arial" panose="020B0604020202020204" pitchFamily="34" charset="0"/>
                <a:ea typeface="Calibri" panose="020F0502020204030204" pitchFamily="34" charset="0"/>
                <a:cs typeface="Calibri" panose="020F0502020204030204" pitchFamily="34" charset="0"/>
              </a:rPr>
              <a:t>i</a:t>
            </a: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&gt; and &lt;</a:t>
            </a:r>
            <a:r>
              <a:rPr lang="en-IN" sz="1800" kern="100" err="1">
                <a:solidFill>
                  <a:srgbClr val="000000"/>
                </a:solidFill>
                <a:effectLst/>
                <a:latin typeface="Arial" panose="020B0604020202020204" pitchFamily="34" charset="0"/>
                <a:ea typeface="Calibri" panose="020F0502020204030204" pitchFamily="34" charset="0"/>
                <a:cs typeface="Calibri" panose="020F0502020204030204" pitchFamily="34" charset="0"/>
              </a:rPr>
              <a:t>em</a:t>
            </a: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&gt; tags define italic text. The &lt;</a:t>
            </a:r>
            <a:r>
              <a:rPr lang="en-IN" sz="1800" kern="100" err="1">
                <a:solidFill>
                  <a:srgbClr val="000000"/>
                </a:solidFill>
                <a:effectLst/>
                <a:latin typeface="Arial" panose="020B0604020202020204" pitchFamily="34" charset="0"/>
                <a:ea typeface="Calibri" panose="020F0502020204030204" pitchFamily="34" charset="0"/>
                <a:cs typeface="Calibri" panose="020F0502020204030204" pitchFamily="34" charset="0"/>
              </a:rPr>
              <a:t>i</a:t>
            </a: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&gt; tag is only responsible for visual appearance of the enclosed text, without any extra importance. The &lt;</a:t>
            </a:r>
            <a:r>
              <a:rPr lang="en-IN" sz="1800" kern="100" err="1">
                <a:solidFill>
                  <a:srgbClr val="000000"/>
                </a:solidFill>
                <a:effectLst/>
                <a:latin typeface="Arial" panose="020B0604020202020204" pitchFamily="34" charset="0"/>
                <a:ea typeface="Calibri" panose="020F0502020204030204" pitchFamily="34" charset="0"/>
                <a:cs typeface="Calibri" panose="020F0502020204030204" pitchFamily="34" charset="0"/>
              </a:rPr>
              <a:t>em</a:t>
            </a: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&gt; tag defines emphasized text, with added semantic importance.</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l">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&lt;pre&gt; Tag</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&lt;pre&gt; tag is used to define preformatted text. The browsers render the enclosed text with white spaces and line breaks.</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l">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&lt;mark&gt; Tag</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&lt;mark&gt; tag is used to present a part of text in one document as marked or highlighted for reference purposes.</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l">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 </a:t>
            </a: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&lt;small&gt; Tag</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&lt;small&gt; tag decreases the text font size by one size smaller than a document's base font size (from medium to small, or from x-large to large). </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tag usually contains items of secondary importance such as copyright notices, side comments, or legal notices.</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l">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&lt;big&gt; Tag</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&lt;big&gt; tag defines bigger text.</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l">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&lt;del&gt; and &lt;s&gt; Tags</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&lt;del&gt; tag specifies a part of the text that was deleted from the document. Browsers display this text as a strikethrough.</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content of both tags is displayed as strikethrough. However, despite the visual similarity, these tags cannot replace each other.</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l">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&lt;ins&gt; and &lt;u&gt; Tags</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&lt;ins&gt; tag defines the text that has been inserted (added) to the document. The content of the tag is displayed as underlined.</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0" indent="0" algn="l">
              <a:spcAft>
                <a:spcPts val="800"/>
              </a:spcAft>
              <a:buFont typeface="Arial" panose="020B0604020202020204" pitchFamily="34" charset="0"/>
              <a:buNone/>
            </a:pP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b="1" kern="100">
                <a:solidFill>
                  <a:srgbClr val="000000"/>
                </a:solidFill>
                <a:effectLst/>
                <a:latin typeface="Arial" panose="020B0604020202020204" pitchFamily="34" charset="0"/>
                <a:ea typeface="Calibri" panose="020F0502020204030204" pitchFamily="34" charset="0"/>
                <a:cs typeface="Calibri" panose="020F0502020204030204" pitchFamily="34" charset="0"/>
              </a:rPr>
              <a:t>&lt;sub&gt; and &lt;sup&gt; Tag</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a:p>
            <a:pPr marL="173736" indent="-173736" algn="l">
              <a:spcAft>
                <a:spcPts val="800"/>
              </a:spcAft>
              <a:buFont typeface="Arial" panose="020B0604020202020204" pitchFamily="34" charset="0"/>
              <a:buChar char="•"/>
            </a:pPr>
            <a:r>
              <a:rPr lang="en-IN" sz="1800" kern="100">
                <a:solidFill>
                  <a:srgbClr val="000000"/>
                </a:solidFill>
                <a:effectLst/>
                <a:latin typeface="Arial" panose="020B0604020202020204" pitchFamily="34" charset="0"/>
                <a:ea typeface="Calibri" panose="020F0502020204030204" pitchFamily="34" charset="0"/>
                <a:cs typeface="Calibri" panose="020F0502020204030204" pitchFamily="34" charset="0"/>
              </a:rPr>
              <a:t>The &lt;sub&gt; defines subscript texts. Subscript text is under the baseline of other symbols of the line and has a smaller font. The &lt;sup&gt; tag defines superscript, which is set slightly above the normal line of type and is relatively smaller than the rest of the text. The baseline passes through the upper or lower edge of the symbols.</a:t>
            </a:r>
            <a:endParaRPr lang="en-IN" sz="1800" kern="100">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830648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just">
              <a:spcAft>
                <a:spcPts val="800"/>
              </a:spcAft>
              <a:buNone/>
            </a:pPr>
            <a:r>
              <a:rPr lang="en-US"/>
              <a:t>Trainer will switch the window to the Visual Studio code and performs the hand-on classroom exercise</a:t>
            </a:r>
            <a:endParaRPr lang="en-IN" sz="1800" kern="100"/>
          </a:p>
        </p:txBody>
      </p:sp>
    </p:spTree>
    <p:extLst>
      <p:ext uri="{BB962C8B-B14F-4D97-AF65-F5344CB8AC3E}">
        <p14:creationId xmlns:p14="http://schemas.microsoft.com/office/powerpoint/2010/main" val="205890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IN" sz="1800" kern="100" dirty="0">
                <a:latin typeface="Calibri"/>
                <a:ea typeface="Calibri" panose="020F0502020204030204" pitchFamily="34" charset="0"/>
                <a:cs typeface="Calibri"/>
              </a:rPr>
              <a:t>As a result of classroom exercise the trainer can do the discussion using this slide. </a:t>
            </a:r>
          </a:p>
          <a:p>
            <a:pPr marL="158750" indent="0">
              <a:buNone/>
            </a:pPr>
            <a:endParaRPr lang="en-IN" sz="1800" kern="100" dirty="0">
              <a:latin typeface="Calibri"/>
              <a:ea typeface="Calibri" panose="020F0502020204030204" pitchFamily="34" charset="0"/>
              <a:cs typeface="Calibri"/>
            </a:endParaRPr>
          </a:p>
          <a:p>
            <a:pPr marL="158750" indent="0">
              <a:buNone/>
            </a:pPr>
            <a:r>
              <a:rPr lang="en-IN" sz="1800" b="1" kern="100" dirty="0">
                <a:effectLst/>
                <a:latin typeface="Calibri"/>
                <a:ea typeface="Calibri" panose="020F0502020204030204" pitchFamily="34" charset="0"/>
                <a:cs typeface="Calibri"/>
              </a:rPr>
              <a:t>Example for some formatting </a:t>
            </a:r>
            <a:r>
              <a:rPr lang="en-IN" sz="1800" kern="100" dirty="0">
                <a:effectLst/>
                <a:latin typeface="Calibri"/>
                <a:ea typeface="Calibri" panose="020F0502020204030204" pitchFamily="34" charset="0"/>
                <a:cs typeface="Calibri"/>
              </a:rPr>
              <a:t>tags are showcased on the slide</a:t>
            </a:r>
            <a:endParaRPr lang="en-IN" dirty="0"/>
          </a:p>
        </p:txBody>
      </p:sp>
    </p:spTree>
    <p:extLst>
      <p:ext uri="{BB962C8B-B14F-4D97-AF65-F5344CB8AC3E}">
        <p14:creationId xmlns:p14="http://schemas.microsoft.com/office/powerpoint/2010/main" val="28950885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b="1"/>
              <a:t>Trainer will interact with </a:t>
            </a:r>
            <a:r>
              <a:rPr lang="en-IN" b="1" err="1"/>
              <a:t>stuents</a:t>
            </a:r>
            <a:r>
              <a:rPr lang="en-IN" b="1"/>
              <a:t> and try to know their knowledge on list. And then explain the concept using examples.</a:t>
            </a:r>
          </a:p>
          <a:p>
            <a:pPr marL="0" indent="0">
              <a:buNone/>
            </a:pPr>
            <a:endParaRPr lang="en-IN" b="1"/>
          </a:p>
          <a:p>
            <a:pPr marL="0" indent="0">
              <a:buNone/>
            </a:pPr>
            <a:r>
              <a:rPr lang="en-IN" b="1"/>
              <a:t>----------------------------------------------------------------</a:t>
            </a:r>
          </a:p>
          <a:p>
            <a:pPr marL="0" indent="0">
              <a:buNone/>
            </a:pPr>
            <a:r>
              <a:rPr lang="en-IN" b="1"/>
              <a:t>HTML List</a:t>
            </a:r>
            <a:endParaRPr lang="en-US"/>
          </a:p>
          <a:p>
            <a:pPr marL="0" indent="0">
              <a:buNone/>
            </a:pPr>
            <a:endParaRPr lang="en-IN" b="1"/>
          </a:p>
          <a:p>
            <a:pPr marL="171450" indent="-171450">
              <a:buFont typeface="Arial" panose="020B0604020202020204" pitchFamily="34" charset="0"/>
              <a:buChar char="•"/>
            </a:pPr>
            <a:r>
              <a:rPr lang="en-IN"/>
              <a:t>HTML List Tags are used to specify information in the form of list.</a:t>
            </a:r>
          </a:p>
          <a:p>
            <a:pPr marL="171450" indent="-171450">
              <a:buFont typeface="Arial" panose="020B0604020202020204" pitchFamily="34" charset="0"/>
              <a:buChar char="•"/>
            </a:pPr>
            <a:r>
              <a:rPr lang="en-IN"/>
              <a:t>Following are the types of List</a:t>
            </a:r>
          </a:p>
          <a:p>
            <a:pPr marL="228600" indent="-228600">
              <a:buFont typeface="+mj-lt"/>
              <a:buAutoNum type="arabicPeriod"/>
            </a:pPr>
            <a:r>
              <a:rPr lang="en-IN"/>
              <a:t>Ordered List</a:t>
            </a:r>
          </a:p>
          <a:p>
            <a:pPr marL="228600" indent="-228600">
              <a:buFont typeface="+mj-lt"/>
              <a:buAutoNum type="arabicPeriod"/>
            </a:pPr>
            <a:r>
              <a:rPr lang="en-IN"/>
              <a:t>Unordered List</a:t>
            </a:r>
          </a:p>
          <a:p>
            <a:pPr marL="228600" indent="-228600">
              <a:buFont typeface="+mj-lt"/>
              <a:buAutoNum type="arabicPeriod"/>
            </a:pPr>
            <a:r>
              <a:rPr lang="en-IN"/>
              <a:t>Description List </a:t>
            </a:r>
          </a:p>
          <a:p>
            <a:pPr marL="158750" indent="0">
              <a:buNone/>
            </a:pPr>
            <a:endParaRPr lang="en-IN" sz="1100">
              <a:latin typeface="Arial"/>
              <a:ea typeface="+mn-lt"/>
              <a:cs typeface="+mn-lt"/>
            </a:endParaRPr>
          </a:p>
        </p:txBody>
      </p:sp>
    </p:spTree>
    <p:extLst>
      <p:ext uri="{BB962C8B-B14F-4D97-AF65-F5344CB8AC3E}">
        <p14:creationId xmlns:p14="http://schemas.microsoft.com/office/powerpoint/2010/main" val="42438270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b="1" dirty="0">
                <a:ea typeface="+mn-lt"/>
                <a:cs typeface="+mn-lt"/>
              </a:rPr>
              <a:t>Trainer will ask students about table that it is consist of what??? And then explain the tags used to create a tabular format.</a:t>
            </a:r>
          </a:p>
          <a:p>
            <a:pPr marL="0" indent="0">
              <a:buNone/>
            </a:pPr>
            <a:r>
              <a:rPr lang="en-IN" b="1" dirty="0">
                <a:ea typeface="+mn-lt"/>
                <a:cs typeface="+mn-lt"/>
              </a:rPr>
              <a:t>----------------------------------------------------------------------------------------------------</a:t>
            </a:r>
          </a:p>
          <a:p>
            <a:pPr marL="0" indent="0">
              <a:buNone/>
            </a:pPr>
            <a:r>
              <a:rPr lang="en-IN" sz="1100" b="1" dirty="0">
                <a:latin typeface="Arial"/>
                <a:ea typeface="+mn-lt"/>
                <a:cs typeface="+mn-lt"/>
              </a:rPr>
              <a:t>HTML Table</a:t>
            </a:r>
            <a:endParaRPr lang="en-IN" dirty="0"/>
          </a:p>
          <a:p>
            <a:pPr marL="158750" indent="0">
              <a:buNone/>
            </a:pPr>
            <a:endParaRPr lang="en-IN" sz="1100" dirty="0">
              <a:latin typeface="Arial"/>
              <a:ea typeface="+mn-lt"/>
              <a:cs typeface="+mn-lt"/>
            </a:endParaRPr>
          </a:p>
          <a:p>
            <a:pPr marL="173736" indent="-173736" algn="just">
              <a:buFont typeface="Arial" panose="020B0604020202020204" pitchFamily="34" charset="0"/>
              <a:buChar char="•"/>
            </a:pPr>
            <a:r>
              <a:rPr lang="en-US" sz="1100" dirty="0">
                <a:latin typeface="Arial"/>
                <a:ea typeface="+mn-lt"/>
                <a:cs typeface="+mn-lt"/>
              </a:rPr>
              <a:t>HTML tables are used for displaying data that make sense in spreadsheet software.</a:t>
            </a:r>
          </a:p>
          <a:p>
            <a:pPr marL="173736" indent="-173736" algn="just">
              <a:buFont typeface="Arial" panose="020B0604020202020204" pitchFamily="34" charset="0"/>
              <a:buChar char="•"/>
            </a:pPr>
            <a:endParaRPr lang="en-US" dirty="0">
              <a:ea typeface="+mn-lt"/>
              <a:cs typeface="+mn-lt"/>
            </a:endParaRPr>
          </a:p>
          <a:p>
            <a:pPr marL="0" algn="just">
              <a:buNone/>
            </a:pPr>
            <a:r>
              <a:rPr lang="en-US" sz="1100" dirty="0">
                <a:latin typeface="Arial"/>
                <a:ea typeface="+mn-lt"/>
                <a:cs typeface="+mn-lt"/>
              </a:rPr>
              <a:t>&lt;table&gt; – This tag is used to define Tables.</a:t>
            </a:r>
          </a:p>
          <a:p>
            <a:pPr marL="0" algn="just">
              <a:buNone/>
            </a:pPr>
            <a:r>
              <a:rPr lang="en-US" sz="1100" dirty="0">
                <a:latin typeface="Arial"/>
                <a:ea typeface="+mn-lt"/>
                <a:cs typeface="+mn-lt"/>
              </a:rPr>
              <a:t>&lt;tr&gt; –  table row.</a:t>
            </a:r>
          </a:p>
          <a:p>
            <a:pPr marL="0" algn="just">
              <a:buNone/>
            </a:pPr>
            <a:r>
              <a:rPr lang="en-US" sz="1100" dirty="0">
                <a:latin typeface="Arial"/>
                <a:ea typeface="+mn-lt"/>
                <a:cs typeface="+mn-lt"/>
              </a:rPr>
              <a:t>&lt;td&gt; –table data cells.</a:t>
            </a:r>
          </a:p>
          <a:p>
            <a:pPr marL="0" indent="0" algn="just">
              <a:buNone/>
            </a:pPr>
            <a:r>
              <a:rPr lang="en-US" sz="1100" dirty="0">
                <a:latin typeface="Arial"/>
                <a:ea typeface="+mn-lt"/>
                <a:cs typeface="+mn-lt"/>
              </a:rPr>
              <a:t>&lt;</a:t>
            </a:r>
            <a:r>
              <a:rPr lang="en-US" sz="1100" dirty="0" err="1">
                <a:latin typeface="Arial"/>
                <a:ea typeface="+mn-lt"/>
                <a:cs typeface="+mn-lt"/>
              </a:rPr>
              <a:t>th</a:t>
            </a:r>
            <a:r>
              <a:rPr lang="en-US" sz="1100" dirty="0">
                <a:latin typeface="Arial"/>
                <a:ea typeface="+mn-lt"/>
                <a:cs typeface="+mn-lt"/>
              </a:rPr>
              <a:t>&gt; – For table heading which is bold and center. </a:t>
            </a:r>
          </a:p>
          <a:p>
            <a:pPr marL="158750" indent="0">
              <a:buNone/>
            </a:pPr>
            <a:endParaRPr lang="en-IN" sz="1100" dirty="0">
              <a:latin typeface="Arial"/>
              <a:ea typeface="+mn-lt"/>
              <a:cs typeface="+mn-lt"/>
            </a:endParaRPr>
          </a:p>
          <a:p>
            <a:pPr marL="158750" indent="0">
              <a:buNone/>
            </a:pPr>
            <a:endParaRPr lang="en-IN" sz="1100" dirty="0">
              <a:latin typeface="Arial"/>
              <a:ea typeface="+mn-lt"/>
              <a:cs typeface="+mn-lt"/>
            </a:endParaRPr>
          </a:p>
        </p:txBody>
      </p:sp>
    </p:spTree>
    <p:extLst>
      <p:ext uri="{BB962C8B-B14F-4D97-AF65-F5344CB8AC3E}">
        <p14:creationId xmlns:p14="http://schemas.microsoft.com/office/powerpoint/2010/main" val="39642320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dirty="0">
                <a:ea typeface="+mn-lt"/>
                <a:cs typeface="+mn-lt"/>
              </a:rPr>
              <a:t>Here trainer will also explain the different attributes used in HTML tables like border, </a:t>
            </a:r>
            <a:r>
              <a:rPr lang="en-IN" dirty="0" err="1">
                <a:ea typeface="+mn-lt"/>
                <a:cs typeface="+mn-lt"/>
              </a:rPr>
              <a:t>cellspacing</a:t>
            </a:r>
            <a:r>
              <a:rPr lang="en-IN" dirty="0">
                <a:ea typeface="+mn-lt"/>
                <a:cs typeface="+mn-lt"/>
              </a:rPr>
              <a:t>, cellpadding, align also he will introduce the 2 most important attributes of cell - to merge multiple columns or multiple rows</a:t>
            </a:r>
            <a:endParaRPr lang="en-IN" dirty="0"/>
          </a:p>
          <a:p>
            <a:pPr marL="0" indent="0">
              <a:buNone/>
            </a:pPr>
            <a:r>
              <a:rPr lang="en-IN" b="1" dirty="0">
                <a:ea typeface="+mn-lt"/>
                <a:cs typeface="+mn-lt"/>
              </a:rPr>
              <a:t>------------------------------------------------------------------------------</a:t>
            </a:r>
          </a:p>
          <a:p>
            <a:pPr marL="0" indent="0">
              <a:buNone/>
            </a:pPr>
            <a:r>
              <a:rPr lang="en-IN" sz="1100" b="1" dirty="0">
                <a:latin typeface="Arial"/>
                <a:ea typeface="+mn-lt"/>
                <a:cs typeface="+mn-lt"/>
              </a:rPr>
              <a:t>HTML Table Attributes</a:t>
            </a:r>
            <a:endParaRPr lang="en-IN" dirty="0"/>
          </a:p>
          <a:p>
            <a:pPr marL="0" indent="0" algn="just">
              <a:buNone/>
            </a:pPr>
            <a:endParaRPr lang="en-US" sz="1100" dirty="0">
              <a:latin typeface="Arial"/>
              <a:ea typeface="+mn-lt"/>
              <a:cs typeface="+mn-lt"/>
            </a:endParaRPr>
          </a:p>
          <a:p>
            <a:pPr marL="173736" indent="-173736" algn="l">
              <a:buFont typeface="Arial" panose="020B0604020202020204" pitchFamily="34" charset="0"/>
              <a:buChar char="•"/>
            </a:pPr>
            <a:r>
              <a:rPr lang="en-US" sz="1100" dirty="0">
                <a:latin typeface="Arial"/>
                <a:ea typeface="+mn-lt"/>
                <a:cs typeface="+mn-lt"/>
              </a:rPr>
              <a:t>Border – used to add a border to the table</a:t>
            </a:r>
          </a:p>
          <a:p>
            <a:pPr marL="173736" indent="-173736" algn="l">
              <a:buFont typeface="Arial" panose="020B0604020202020204" pitchFamily="34" charset="0"/>
              <a:buChar char="•"/>
            </a:pPr>
            <a:r>
              <a:rPr lang="en-US" sz="1100" dirty="0" err="1">
                <a:latin typeface="Arial"/>
                <a:ea typeface="+mn-lt"/>
                <a:cs typeface="+mn-lt"/>
              </a:rPr>
              <a:t>Cellspacing</a:t>
            </a:r>
            <a:r>
              <a:rPr lang="en-US" sz="1100" dirty="0">
                <a:latin typeface="Arial"/>
                <a:ea typeface="+mn-lt"/>
                <a:cs typeface="+mn-lt"/>
              </a:rPr>
              <a:t> – used to add space between cells</a:t>
            </a:r>
          </a:p>
          <a:p>
            <a:pPr marL="173736" indent="-173736" algn="l">
              <a:buFont typeface="Arial" panose="020B0604020202020204" pitchFamily="34" charset="0"/>
              <a:buChar char="•"/>
            </a:pPr>
            <a:r>
              <a:rPr lang="en-US" sz="1100" dirty="0">
                <a:latin typeface="Arial"/>
                <a:ea typeface="+mn-lt"/>
                <a:cs typeface="+mn-lt"/>
              </a:rPr>
              <a:t>Cellpadding – used to add space between cell border and content</a:t>
            </a:r>
          </a:p>
          <a:p>
            <a:pPr marL="173736" indent="-173736" algn="l">
              <a:buFont typeface="Arial" panose="020B0604020202020204" pitchFamily="34" charset="0"/>
              <a:buChar char="•"/>
            </a:pPr>
            <a:r>
              <a:rPr lang="en-US" sz="1100" dirty="0">
                <a:latin typeface="Arial"/>
                <a:ea typeface="+mn-lt"/>
                <a:cs typeface="+mn-lt"/>
              </a:rPr>
              <a:t>Align – used to give alignment to table</a:t>
            </a:r>
          </a:p>
          <a:p>
            <a:pPr marL="0" indent="0" algn="just">
              <a:buNone/>
            </a:pPr>
            <a:endParaRPr lang="en-US" sz="1100" dirty="0">
              <a:latin typeface="Arial"/>
              <a:ea typeface="+mn-lt"/>
              <a:cs typeface="+mn-lt"/>
            </a:endParaRPr>
          </a:p>
          <a:p>
            <a:pPr marL="0" indent="0" algn="just">
              <a:buNone/>
            </a:pPr>
            <a:r>
              <a:rPr lang="en-US" sz="1100" b="1" dirty="0">
                <a:latin typeface="Arial"/>
                <a:ea typeface="+mn-lt"/>
                <a:cs typeface="+mn-lt"/>
              </a:rPr>
              <a:t>HTML &lt;td&gt; Tag attributes</a:t>
            </a:r>
          </a:p>
          <a:p>
            <a:pPr marL="173736" indent="-173736" algn="l">
              <a:buFont typeface="Arial" panose="020B0604020202020204" pitchFamily="34" charset="0"/>
              <a:buChar char="•"/>
            </a:pPr>
            <a:r>
              <a:rPr lang="en-US" sz="1100" dirty="0" err="1">
                <a:latin typeface="Arial"/>
                <a:ea typeface="+mn-lt"/>
                <a:cs typeface="+mn-lt"/>
              </a:rPr>
              <a:t>Colspan</a:t>
            </a:r>
            <a:r>
              <a:rPr lang="en-US" sz="1100" dirty="0">
                <a:latin typeface="Arial"/>
                <a:ea typeface="+mn-lt"/>
                <a:cs typeface="+mn-lt"/>
              </a:rPr>
              <a:t> – used to combine 2 or more </a:t>
            </a:r>
            <a:r>
              <a:rPr lang="en-US" sz="1100" dirty="0" err="1">
                <a:latin typeface="Arial"/>
                <a:ea typeface="+mn-lt"/>
                <a:cs typeface="+mn-lt"/>
              </a:rPr>
              <a:t>colums</a:t>
            </a:r>
            <a:endParaRPr lang="en-US" sz="1100" dirty="0">
              <a:latin typeface="Arial"/>
              <a:ea typeface="+mn-lt"/>
              <a:cs typeface="+mn-lt"/>
            </a:endParaRPr>
          </a:p>
          <a:p>
            <a:pPr marL="173736" indent="-173736" algn="l">
              <a:buFont typeface="Arial" panose="020B0604020202020204" pitchFamily="34" charset="0"/>
              <a:buChar char="•"/>
            </a:pPr>
            <a:r>
              <a:rPr lang="en-US" sz="1100" dirty="0" err="1">
                <a:latin typeface="Arial"/>
                <a:ea typeface="+mn-lt"/>
                <a:cs typeface="+mn-lt"/>
              </a:rPr>
              <a:t>Rowspan</a:t>
            </a:r>
            <a:r>
              <a:rPr lang="en-US" sz="1100" dirty="0">
                <a:latin typeface="Arial"/>
                <a:ea typeface="+mn-lt"/>
                <a:cs typeface="+mn-lt"/>
              </a:rPr>
              <a:t> – used to combine 2 or more rows</a:t>
            </a:r>
          </a:p>
          <a:p>
            <a:pPr marL="0" indent="0" algn="just">
              <a:buNone/>
            </a:pPr>
            <a:endParaRPr lang="en-US" sz="1100" dirty="0">
              <a:latin typeface="Arial"/>
              <a:ea typeface="+mn-lt"/>
              <a:cs typeface="+mn-lt"/>
            </a:endParaRPr>
          </a:p>
          <a:p>
            <a:pPr marL="0" indent="0" algn="just">
              <a:buNone/>
            </a:pPr>
            <a:endParaRPr lang="en-US" sz="1100" dirty="0">
              <a:latin typeface="Arial"/>
              <a:ea typeface="+mn-lt"/>
              <a:cs typeface="+mn-lt"/>
            </a:endParaRPr>
          </a:p>
          <a:p>
            <a:pPr marL="158750" indent="0">
              <a:buNone/>
            </a:pPr>
            <a:endParaRPr lang="en-IN" sz="1100" dirty="0">
              <a:latin typeface="Arial"/>
              <a:ea typeface="+mn-lt"/>
              <a:cs typeface="+mn-lt"/>
            </a:endParaRPr>
          </a:p>
          <a:p>
            <a:pPr marL="158750" indent="0">
              <a:buNone/>
            </a:pPr>
            <a:endParaRPr lang="en-IN" sz="1100" dirty="0">
              <a:latin typeface="Arial"/>
              <a:ea typeface="+mn-lt"/>
              <a:cs typeface="+mn-lt"/>
            </a:endParaRPr>
          </a:p>
        </p:txBody>
      </p:sp>
    </p:spTree>
    <p:extLst>
      <p:ext uri="{BB962C8B-B14F-4D97-AF65-F5344CB8AC3E}">
        <p14:creationId xmlns:p14="http://schemas.microsoft.com/office/powerpoint/2010/main" val="12785151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dirty="0"/>
              <a:t>As we know while developing any of the web based application that does not contain only </a:t>
            </a:r>
            <a:r>
              <a:rPr lang="en-IN" dirty="0" err="1"/>
              <a:t>taxt</a:t>
            </a:r>
            <a:r>
              <a:rPr lang="en-IN" dirty="0"/>
              <a:t> data it also contains image as a data, link as a data n many more. so </a:t>
            </a:r>
            <a:r>
              <a:rPr lang="en-IN" dirty="0" err="1"/>
              <a:t>so</a:t>
            </a:r>
            <a:r>
              <a:rPr lang="en-IN" dirty="0"/>
              <a:t> far we have just learned that how we can keep the text data on any HTML page now it's time to learn how we can keep the images on HTML page</a:t>
            </a:r>
          </a:p>
          <a:p>
            <a:pPr marL="0" indent="0">
              <a:buNone/>
            </a:pPr>
            <a:r>
              <a:rPr lang="en-IN" b="1" dirty="0"/>
              <a:t>------------------------------------------------------------------------------------------------------------------------</a:t>
            </a:r>
          </a:p>
          <a:p>
            <a:pPr marL="0" indent="0" algn="l">
              <a:buNone/>
            </a:pPr>
            <a:r>
              <a:rPr lang="en-IN" b="1" dirty="0"/>
              <a:t>HTML Image</a:t>
            </a:r>
            <a:endParaRPr lang="en-IN" dirty="0"/>
          </a:p>
          <a:p>
            <a:pPr marL="0" indent="0" algn="l">
              <a:buNone/>
            </a:pPr>
            <a:endParaRPr lang="en-IN" b="1" dirty="0"/>
          </a:p>
          <a:p>
            <a:pPr marL="0" indent="0" algn="l">
              <a:buFont typeface="Arial"/>
              <a:buNone/>
            </a:pPr>
            <a:r>
              <a:rPr lang="en-IN" sz="1100" dirty="0">
                <a:latin typeface="Arial"/>
                <a:ea typeface="+mn-lt"/>
                <a:cs typeface="+mn-lt"/>
              </a:rPr>
              <a:t>&lt;</a:t>
            </a:r>
            <a:r>
              <a:rPr lang="en-IN" sz="1100" dirty="0" err="1">
                <a:latin typeface="Arial"/>
                <a:ea typeface="+mn-lt"/>
                <a:cs typeface="+mn-lt"/>
              </a:rPr>
              <a:t>img</a:t>
            </a:r>
            <a:r>
              <a:rPr lang="en-IN" sz="1100" dirty="0">
                <a:latin typeface="Arial"/>
                <a:ea typeface="+mn-lt"/>
                <a:cs typeface="+mn-lt"/>
              </a:rPr>
              <a:t>&gt; - Image Tag is used to add image on web page</a:t>
            </a:r>
          </a:p>
          <a:p>
            <a:pPr marL="0" indent="0" algn="l">
              <a:buFont typeface="Arial"/>
              <a:buNone/>
            </a:pPr>
            <a:r>
              <a:rPr lang="en-IN" sz="1100" dirty="0">
                <a:latin typeface="Arial"/>
                <a:ea typeface="+mn-lt"/>
                <a:cs typeface="+mn-lt"/>
              </a:rPr>
              <a:t>Syntax:</a:t>
            </a:r>
          </a:p>
          <a:p>
            <a:pPr marL="0" indent="0" algn="l">
              <a:buFont typeface="Arial"/>
              <a:buNone/>
            </a:pPr>
            <a:r>
              <a:rPr lang="en-IN" sz="1100" dirty="0">
                <a:latin typeface="Arial"/>
                <a:ea typeface="+mn-lt"/>
                <a:cs typeface="+mn-lt"/>
              </a:rPr>
              <a:t>&lt;</a:t>
            </a:r>
            <a:r>
              <a:rPr lang="en-IN" sz="1100" dirty="0" err="1">
                <a:latin typeface="Arial"/>
                <a:ea typeface="+mn-lt"/>
                <a:cs typeface="+mn-lt"/>
              </a:rPr>
              <a:t>img</a:t>
            </a:r>
            <a:r>
              <a:rPr lang="en-IN" sz="1100" dirty="0">
                <a:latin typeface="Arial"/>
                <a:ea typeface="+mn-lt"/>
                <a:cs typeface="+mn-lt"/>
              </a:rPr>
              <a:t>    </a:t>
            </a:r>
            <a:r>
              <a:rPr lang="en-IN" sz="1100" dirty="0" err="1">
                <a:latin typeface="Arial"/>
                <a:ea typeface="+mn-lt"/>
                <a:cs typeface="+mn-lt"/>
              </a:rPr>
              <a:t>src</a:t>
            </a:r>
            <a:r>
              <a:rPr lang="en-IN" sz="1100" dirty="0">
                <a:latin typeface="Arial"/>
                <a:ea typeface="+mn-lt"/>
                <a:cs typeface="+mn-lt"/>
              </a:rPr>
              <a:t>=“ path of image ” /&gt;</a:t>
            </a:r>
          </a:p>
          <a:p>
            <a:pPr marL="0" indent="0" algn="l">
              <a:buFont typeface="Arial"/>
              <a:buNone/>
            </a:pPr>
            <a:r>
              <a:rPr lang="en-IN" sz="1100" dirty="0">
                <a:latin typeface="Arial"/>
                <a:ea typeface="+mn-lt"/>
                <a:cs typeface="+mn-lt"/>
              </a:rPr>
              <a:t>Attributes:</a:t>
            </a:r>
          </a:p>
          <a:p>
            <a:pPr marL="0" indent="0" algn="l">
              <a:buFont typeface="Arial"/>
              <a:buNone/>
            </a:pPr>
            <a:r>
              <a:rPr lang="en-IN" sz="1100" dirty="0">
                <a:latin typeface="Arial"/>
                <a:ea typeface="+mn-lt"/>
                <a:cs typeface="+mn-lt"/>
              </a:rPr>
              <a:t>height – used to set height of image</a:t>
            </a:r>
          </a:p>
          <a:p>
            <a:pPr marL="0" indent="0" algn="l">
              <a:buFont typeface="Arial"/>
              <a:buNone/>
            </a:pPr>
            <a:r>
              <a:rPr lang="en-IN" sz="1100" dirty="0">
                <a:latin typeface="Arial"/>
                <a:ea typeface="+mn-lt"/>
                <a:cs typeface="+mn-lt"/>
              </a:rPr>
              <a:t>width – used to set width of image</a:t>
            </a:r>
          </a:p>
          <a:p>
            <a:pPr marL="0" indent="0" algn="l">
              <a:buFont typeface="Arial"/>
              <a:buNone/>
            </a:pPr>
            <a:r>
              <a:rPr lang="en-IN" sz="1100" dirty="0">
                <a:latin typeface="Arial"/>
                <a:ea typeface="+mn-lt"/>
                <a:cs typeface="+mn-lt"/>
              </a:rPr>
              <a:t>alt – used to show any error message as alternate to image</a:t>
            </a:r>
          </a:p>
          <a:p>
            <a:pPr marL="158750" indent="0" algn="l">
              <a:buNone/>
            </a:pPr>
            <a:endParaRPr lang="en-IN" sz="1100" dirty="0">
              <a:latin typeface="Arial"/>
              <a:ea typeface="+mn-lt"/>
              <a:cs typeface="+mn-lt"/>
            </a:endParaRPr>
          </a:p>
        </p:txBody>
      </p:sp>
    </p:spTree>
    <p:extLst>
      <p:ext uri="{BB962C8B-B14F-4D97-AF65-F5344CB8AC3E}">
        <p14:creationId xmlns:p14="http://schemas.microsoft.com/office/powerpoint/2010/main" val="40965921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dirty="0"/>
              <a:t>Here the trainer will make sure that students understand how to create the hyperlinks because the hyperlinks are the one through which we can redirect from one page to the another page</a:t>
            </a:r>
          </a:p>
          <a:p>
            <a:pPr marL="0" indent="0">
              <a:buNone/>
            </a:pPr>
            <a:r>
              <a:rPr lang="en-IN" b="1" dirty="0"/>
              <a:t>-------------------------------------------------------------------------------------------------------------</a:t>
            </a:r>
          </a:p>
          <a:p>
            <a:pPr marL="0" indent="0">
              <a:buNone/>
            </a:pPr>
            <a:r>
              <a:rPr lang="en-IN" b="1" dirty="0"/>
              <a:t>HTML Hyper Link</a:t>
            </a:r>
            <a:endParaRPr lang="en-IN" dirty="0"/>
          </a:p>
          <a:p>
            <a:pPr marL="158750" indent="0">
              <a:buNone/>
            </a:pPr>
            <a:endParaRPr lang="en-IN" dirty="0"/>
          </a:p>
          <a:p>
            <a:pPr marL="0" indent="0">
              <a:buNone/>
            </a:pPr>
            <a:r>
              <a:rPr lang="en-IN" sz="1100" dirty="0">
                <a:latin typeface="Arial"/>
                <a:ea typeface="+mn-lt"/>
                <a:cs typeface="+mn-lt"/>
              </a:rPr>
              <a:t>&lt;a&gt; - Anchor Tag is used to create hyper links</a:t>
            </a:r>
          </a:p>
          <a:p>
            <a:pPr marL="0" indent="0">
              <a:buNone/>
            </a:pPr>
            <a:r>
              <a:rPr lang="en-IN" sz="1100" dirty="0">
                <a:latin typeface="Arial"/>
                <a:ea typeface="+mn-lt"/>
                <a:cs typeface="+mn-lt"/>
              </a:rPr>
              <a:t>Syntax:</a:t>
            </a:r>
          </a:p>
          <a:p>
            <a:pPr marL="0" indent="0">
              <a:buNone/>
            </a:pPr>
            <a:r>
              <a:rPr lang="en-IN" sz="1100" dirty="0">
                <a:latin typeface="Arial"/>
                <a:ea typeface="+mn-lt"/>
                <a:cs typeface="+mn-lt"/>
              </a:rPr>
              <a:t>&lt;a    </a:t>
            </a:r>
            <a:r>
              <a:rPr lang="en-IN" sz="1100" dirty="0" err="1">
                <a:latin typeface="Arial"/>
                <a:ea typeface="+mn-lt"/>
                <a:cs typeface="+mn-lt"/>
              </a:rPr>
              <a:t>href</a:t>
            </a:r>
            <a:r>
              <a:rPr lang="en-IN" sz="1100" dirty="0">
                <a:latin typeface="Arial"/>
                <a:ea typeface="+mn-lt"/>
                <a:cs typeface="+mn-lt"/>
              </a:rPr>
              <a:t>=“ link on which you want to redirect ”&gt; </a:t>
            </a:r>
            <a:r>
              <a:rPr lang="en-IN" sz="1100" dirty="0" err="1">
                <a:latin typeface="Arial"/>
                <a:ea typeface="+mn-lt"/>
                <a:cs typeface="+mn-lt"/>
              </a:rPr>
              <a:t>LinkText</a:t>
            </a:r>
            <a:r>
              <a:rPr lang="en-IN" sz="1100" dirty="0">
                <a:latin typeface="Arial"/>
                <a:ea typeface="+mn-lt"/>
                <a:cs typeface="+mn-lt"/>
              </a:rPr>
              <a:t> &lt;/a&gt;</a:t>
            </a:r>
          </a:p>
          <a:p>
            <a:pPr marL="0" indent="0">
              <a:buNone/>
            </a:pPr>
            <a:r>
              <a:rPr lang="en-IN" sz="1100" dirty="0">
                <a:latin typeface="Arial"/>
                <a:ea typeface="+mn-lt"/>
                <a:cs typeface="+mn-lt"/>
              </a:rPr>
              <a:t>Attributes:</a:t>
            </a:r>
          </a:p>
          <a:p>
            <a:pPr marL="0" indent="0">
              <a:buNone/>
            </a:pPr>
            <a:r>
              <a:rPr lang="en-IN" sz="1100" dirty="0">
                <a:latin typeface="Arial"/>
                <a:ea typeface="+mn-lt"/>
                <a:cs typeface="+mn-lt"/>
              </a:rPr>
              <a:t>target – used to give location where to open the link content</a:t>
            </a:r>
          </a:p>
          <a:p>
            <a:pPr marL="0" indent="0">
              <a:buNone/>
            </a:pPr>
            <a:r>
              <a:rPr lang="en-IN" sz="1100" dirty="0">
                <a:latin typeface="Arial"/>
                <a:ea typeface="+mn-lt"/>
                <a:cs typeface="+mn-lt"/>
              </a:rPr>
              <a:t>Values for target attribute - _self, _blank, _top</a:t>
            </a:r>
          </a:p>
          <a:p>
            <a:pPr marL="0" indent="0">
              <a:buNone/>
            </a:pPr>
            <a:r>
              <a:rPr lang="en-IN" sz="1100" dirty="0">
                <a:latin typeface="Arial"/>
                <a:ea typeface="+mn-lt"/>
                <a:cs typeface="+mn-lt"/>
              </a:rPr>
              <a:t>title – used to create tooltip text</a:t>
            </a:r>
          </a:p>
          <a:p>
            <a:pPr marL="457200" indent="-457200">
              <a:buFont typeface="Arial"/>
              <a:buChar char="•"/>
            </a:pPr>
            <a:endParaRPr lang="en-IN" sz="1100" dirty="0">
              <a:latin typeface="Arial"/>
              <a:ea typeface="+mn-lt"/>
              <a:cs typeface="+mn-lt"/>
            </a:endParaRPr>
          </a:p>
        </p:txBody>
      </p:sp>
    </p:spTree>
    <p:extLst>
      <p:ext uri="{BB962C8B-B14F-4D97-AF65-F5344CB8AC3E}">
        <p14:creationId xmlns:p14="http://schemas.microsoft.com/office/powerpoint/2010/main" val="11528483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l">
              <a:spcAft>
                <a:spcPts val="800"/>
              </a:spcAft>
              <a:buNone/>
            </a:pPr>
            <a:r>
              <a:rPr lang="en-US" dirty="0"/>
              <a:t>Trainer will switch the window to the Visual Studio code and performs the hand-on classroom exercise.</a:t>
            </a:r>
            <a:br>
              <a:rPr lang="en-US" dirty="0"/>
            </a:br>
            <a:br>
              <a:rPr lang="en-US" dirty="0"/>
            </a:br>
            <a:r>
              <a:rPr lang="en-IN" dirty="0"/>
              <a:t> trainer can also showcase that how we can create an image as hyperlink</a:t>
            </a:r>
          </a:p>
        </p:txBody>
      </p:sp>
    </p:spTree>
    <p:extLst>
      <p:ext uri="{BB962C8B-B14F-4D97-AF65-F5344CB8AC3E}">
        <p14:creationId xmlns:p14="http://schemas.microsoft.com/office/powerpoint/2010/main" val="26587911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IN" b="1" dirty="0"/>
              <a:t>Here the trainer will explain</a:t>
            </a:r>
            <a:r>
              <a:rPr lang="en-IN" dirty="0"/>
              <a:t> the use of form in HTML as we know the HTML is mainly used for handling the client side data so whenever we want to create a client-server architecture kind of thing that means the client sends the request for a particular page to the server side so for such kind of things we required the client interaction and the form is the one through which we can add the client interaction at client site</a:t>
            </a:r>
          </a:p>
          <a:p>
            <a:pPr marL="158750" indent="0">
              <a:buNone/>
            </a:pPr>
            <a:endParaRPr lang="en-IN" b="1" dirty="0"/>
          </a:p>
          <a:p>
            <a:pPr marL="158750" indent="0">
              <a:buNone/>
            </a:pPr>
            <a:r>
              <a:rPr lang="en-IN" b="1" dirty="0"/>
              <a:t>-----------------------------------------------------------------------------------------------------------------------</a:t>
            </a:r>
          </a:p>
          <a:p>
            <a:pPr marL="158750" indent="0">
              <a:buNone/>
            </a:pPr>
            <a:r>
              <a:rPr lang="en-IN" b="1" dirty="0"/>
              <a:t>HTML Forms</a:t>
            </a:r>
            <a:endParaRPr lang="en-IN" dirty="0"/>
          </a:p>
          <a:p>
            <a:endParaRPr lang="en-IN" dirty="0"/>
          </a:p>
          <a:p>
            <a:pPr marL="173736" indent="-173736">
              <a:buFont typeface="Arial" panose="020B0604020202020204" pitchFamily="34" charset="0"/>
              <a:buChar char="•"/>
            </a:pPr>
            <a:r>
              <a:rPr lang="en-IN" dirty="0"/>
              <a:t>HTML Forms are required to collect different kinds of user inputs, such as contact details like name, email address, phone numbers, or details like credit card information, etc.</a:t>
            </a:r>
          </a:p>
          <a:p>
            <a:endParaRPr lang="en-IN" dirty="0"/>
          </a:p>
          <a:p>
            <a:pPr marL="158750" indent="0">
              <a:buNone/>
            </a:pPr>
            <a:r>
              <a:rPr lang="en-IN" dirty="0"/>
              <a:t>Form tag consists of various attributes</a:t>
            </a:r>
          </a:p>
          <a:p>
            <a:pPr marL="158750" indent="0">
              <a:buNone/>
            </a:pPr>
            <a:r>
              <a:rPr lang="en-IN" dirty="0"/>
              <a:t>Action – URL to where the form data will be submitted</a:t>
            </a:r>
          </a:p>
          <a:p>
            <a:pPr marL="158750" indent="0">
              <a:buNone/>
            </a:pPr>
            <a:r>
              <a:rPr lang="en-IN" dirty="0"/>
              <a:t>Method – How data is sent : Get or post</a:t>
            </a:r>
          </a:p>
          <a:p>
            <a:pPr marL="158750" indent="0">
              <a:buNone/>
            </a:pPr>
            <a:r>
              <a:rPr lang="en-IN" dirty="0"/>
              <a:t>Target – provides targeted windows or frames to redirect on next page</a:t>
            </a:r>
          </a:p>
          <a:p>
            <a:pPr marL="158750" indent="0">
              <a:buNone/>
            </a:pPr>
            <a:r>
              <a:rPr lang="en-IN" dirty="0"/>
              <a:t>Name – can be used to refer to identify form</a:t>
            </a:r>
          </a:p>
          <a:p>
            <a:pPr marL="158750" indent="0">
              <a:buNone/>
            </a:pPr>
            <a:endParaRPr lang="en-IN" dirty="0"/>
          </a:p>
        </p:txBody>
      </p:sp>
    </p:spTree>
    <p:extLst>
      <p:ext uri="{BB962C8B-B14F-4D97-AF65-F5344CB8AC3E}">
        <p14:creationId xmlns:p14="http://schemas.microsoft.com/office/powerpoint/2010/main" val="10574780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sz="2600" dirty="0">
                <a:ea typeface="+mn-lt"/>
                <a:cs typeface="+mn-lt"/>
              </a:rPr>
              <a:t>The trainer will explain how the different types of input that can be taken from the client</a:t>
            </a:r>
          </a:p>
          <a:p>
            <a:pPr marL="0" indent="0">
              <a:buNone/>
            </a:pPr>
            <a:r>
              <a:rPr lang="en-IN" sz="2600" dirty="0">
                <a:ea typeface="+mn-lt"/>
                <a:cs typeface="+mn-lt"/>
              </a:rPr>
              <a:t>------------------------------------------------------------------------------------------------</a:t>
            </a:r>
          </a:p>
          <a:p>
            <a:pPr marL="0" indent="0">
              <a:buNone/>
            </a:pPr>
            <a:r>
              <a:rPr lang="en-IN" sz="2600" dirty="0">
                <a:latin typeface="Arial"/>
                <a:ea typeface="+mn-lt"/>
                <a:cs typeface="+mn-lt"/>
              </a:rPr>
              <a:t>&lt;input&gt; - Input tag is used to take input from user</a:t>
            </a:r>
            <a:endParaRPr lang="en-IN" dirty="0"/>
          </a:p>
          <a:p>
            <a:pPr marL="0" indent="0">
              <a:buNone/>
            </a:pPr>
            <a:r>
              <a:rPr lang="en-IN" sz="2600" dirty="0">
                <a:latin typeface="Arial"/>
                <a:ea typeface="+mn-lt"/>
                <a:cs typeface="+mn-lt"/>
              </a:rPr>
              <a:t>Attribute of input tag is type</a:t>
            </a:r>
          </a:p>
          <a:p>
            <a:pPr marL="0" indent="0">
              <a:buNone/>
            </a:pPr>
            <a:r>
              <a:rPr lang="en-IN" sz="2600" dirty="0">
                <a:latin typeface="Arial"/>
                <a:ea typeface="+mn-lt"/>
                <a:cs typeface="+mn-lt"/>
              </a:rPr>
              <a:t>different values of type attribute create different type of input</a:t>
            </a:r>
          </a:p>
          <a:p>
            <a:pPr marL="158750" indent="0">
              <a:buNone/>
            </a:pPr>
            <a:endParaRPr lang="en-IN" sz="2600" dirty="0">
              <a:latin typeface="Arial"/>
              <a:ea typeface="+mn-lt"/>
              <a:cs typeface="+mn-lt"/>
            </a:endParaRPr>
          </a:p>
          <a:p>
            <a:pPr marL="0" lvl="1" indent="0">
              <a:buNone/>
            </a:pPr>
            <a:r>
              <a:rPr lang="en-IN" sz="2600" dirty="0">
                <a:latin typeface="Arial"/>
                <a:ea typeface="+mn-lt"/>
                <a:cs typeface="+mn-lt"/>
              </a:rPr>
              <a:t>Type = text – Create textbox</a:t>
            </a:r>
          </a:p>
          <a:p>
            <a:pPr marL="0" lvl="1" indent="0">
              <a:buNone/>
            </a:pPr>
            <a:r>
              <a:rPr lang="en-IN" sz="2600" dirty="0">
                <a:latin typeface="Arial"/>
                <a:ea typeface="+mn-lt"/>
                <a:cs typeface="+mn-lt"/>
              </a:rPr>
              <a:t>Type = password – Create textbox but text is in not visible form</a:t>
            </a:r>
          </a:p>
          <a:p>
            <a:pPr marL="0" lvl="1" indent="0">
              <a:buNone/>
            </a:pPr>
            <a:r>
              <a:rPr lang="en-IN" sz="2600" dirty="0">
                <a:latin typeface="Arial"/>
                <a:ea typeface="+mn-lt"/>
                <a:cs typeface="+mn-lt"/>
              </a:rPr>
              <a:t>Type = number – Create a scroll up and down for number value</a:t>
            </a:r>
          </a:p>
          <a:p>
            <a:pPr marL="0" lvl="1" indent="0">
              <a:buNone/>
            </a:pPr>
            <a:r>
              <a:rPr lang="en-IN" sz="2600" dirty="0">
                <a:latin typeface="Arial"/>
                <a:ea typeface="+mn-lt"/>
                <a:cs typeface="+mn-lt"/>
              </a:rPr>
              <a:t>Type = radio – Create radio button</a:t>
            </a:r>
          </a:p>
          <a:p>
            <a:pPr marL="0" lvl="1" indent="0">
              <a:buNone/>
            </a:pPr>
            <a:r>
              <a:rPr lang="en-IN" sz="2600" dirty="0">
                <a:latin typeface="Arial"/>
                <a:ea typeface="+mn-lt"/>
                <a:cs typeface="+mn-lt"/>
              </a:rPr>
              <a:t>Type = checkbox – Create checkbox</a:t>
            </a:r>
          </a:p>
          <a:p>
            <a:pPr marL="0" lvl="1" indent="0">
              <a:buNone/>
            </a:pPr>
            <a:r>
              <a:rPr lang="en-IN" sz="2600" dirty="0">
                <a:latin typeface="Arial"/>
                <a:ea typeface="+mn-lt"/>
                <a:cs typeface="+mn-lt"/>
              </a:rPr>
              <a:t>Type = file – Create option for file uploading</a:t>
            </a:r>
          </a:p>
          <a:p>
            <a:pPr marL="0" lvl="1" indent="0">
              <a:buNone/>
            </a:pPr>
            <a:r>
              <a:rPr lang="en-IN" sz="2600" dirty="0">
                <a:latin typeface="Arial"/>
                <a:ea typeface="+mn-lt"/>
                <a:cs typeface="+mn-lt"/>
              </a:rPr>
              <a:t>Type = submit – Create submit button</a:t>
            </a:r>
          </a:p>
          <a:p>
            <a:pPr marL="0" lvl="1" indent="0">
              <a:buNone/>
            </a:pPr>
            <a:r>
              <a:rPr lang="en-IN" sz="2600" dirty="0">
                <a:latin typeface="Arial"/>
                <a:ea typeface="+mn-lt"/>
                <a:cs typeface="+mn-lt"/>
              </a:rPr>
              <a:t>Type = reset – Create reset button</a:t>
            </a:r>
          </a:p>
          <a:p>
            <a:pPr marL="158750" indent="0">
              <a:buNone/>
            </a:pPr>
            <a:endParaRPr lang="en-IN" sz="1100" dirty="0">
              <a:latin typeface="Arial"/>
              <a:ea typeface="+mn-lt"/>
              <a:cs typeface="+mn-lt"/>
            </a:endParaRPr>
          </a:p>
        </p:txBody>
      </p:sp>
    </p:spTree>
    <p:extLst>
      <p:ext uri="{BB962C8B-B14F-4D97-AF65-F5344CB8AC3E}">
        <p14:creationId xmlns:p14="http://schemas.microsoft.com/office/powerpoint/2010/main" val="35003456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1" i="0" dirty="0">
                <a:solidFill>
                  <a:srgbClr val="223366"/>
                </a:solidFill>
                <a:effectLst/>
                <a:latin typeface="+mj-lt"/>
              </a:rPr>
              <a:t>HTML  Form Sub tags:</a:t>
            </a:r>
          </a:p>
          <a:p>
            <a:pPr marL="0" indent="0">
              <a:buFont typeface="Arial"/>
              <a:buNone/>
            </a:pPr>
            <a:endParaRPr lang="en-IN" sz="1100" dirty="0">
              <a:latin typeface="Arial"/>
              <a:ea typeface="+mn-lt"/>
              <a:cs typeface="+mn-lt"/>
            </a:endParaRPr>
          </a:p>
          <a:p>
            <a:pPr marL="0" indent="0">
              <a:buNone/>
            </a:pPr>
            <a:r>
              <a:rPr lang="en-IN" sz="1100" dirty="0">
                <a:latin typeface="Arial"/>
                <a:ea typeface="+mn-lt"/>
                <a:cs typeface="+mn-lt"/>
              </a:rPr>
              <a:t>To create drop down list</a:t>
            </a:r>
          </a:p>
          <a:p>
            <a:pPr marL="0" indent="0">
              <a:buNone/>
            </a:pPr>
            <a:r>
              <a:rPr lang="en-IN" sz="1100" dirty="0">
                <a:latin typeface="Arial"/>
                <a:ea typeface="+mn-lt"/>
                <a:cs typeface="+mn-lt"/>
              </a:rPr>
              <a:t>&lt;select&gt;</a:t>
            </a:r>
          </a:p>
          <a:p>
            <a:pPr marL="0" indent="0">
              <a:buNone/>
            </a:pPr>
            <a:r>
              <a:rPr lang="en-IN" sz="1100" dirty="0">
                <a:latin typeface="Arial"/>
                <a:ea typeface="+mn-lt"/>
                <a:cs typeface="+mn-lt"/>
              </a:rPr>
              <a:t>&lt;option&gt; item &lt;/option&gt;</a:t>
            </a:r>
          </a:p>
          <a:p>
            <a:pPr marL="0" indent="0">
              <a:buNone/>
            </a:pPr>
            <a:r>
              <a:rPr lang="en-IN" sz="1100" dirty="0">
                <a:latin typeface="Arial"/>
                <a:ea typeface="+mn-lt"/>
                <a:cs typeface="+mn-lt"/>
              </a:rPr>
              <a:t>&lt;option&gt; item &lt;/option&gt;</a:t>
            </a:r>
          </a:p>
          <a:p>
            <a:pPr marL="0" indent="0">
              <a:buNone/>
            </a:pPr>
            <a:r>
              <a:rPr lang="en-IN" sz="1100" dirty="0">
                <a:latin typeface="Arial"/>
                <a:ea typeface="+mn-lt"/>
                <a:cs typeface="+mn-lt"/>
              </a:rPr>
              <a:t>&lt;/select&gt;</a:t>
            </a:r>
          </a:p>
          <a:p>
            <a:pPr marL="1073150" lvl="2" indent="0">
              <a:buNone/>
            </a:pPr>
            <a:endParaRPr lang="en-IN" sz="1100" dirty="0">
              <a:latin typeface="Arial"/>
              <a:ea typeface="+mn-lt"/>
              <a:cs typeface="+mn-lt"/>
            </a:endParaRPr>
          </a:p>
          <a:p>
            <a:pPr marL="0" indent="0">
              <a:buNone/>
            </a:pPr>
            <a:r>
              <a:rPr lang="en-IN" sz="1100" dirty="0">
                <a:latin typeface="Arial"/>
                <a:ea typeface="+mn-lt"/>
                <a:cs typeface="+mn-lt"/>
              </a:rPr>
              <a:t>To create textbox with bigger input size</a:t>
            </a:r>
          </a:p>
          <a:p>
            <a:pPr marL="0" indent="0">
              <a:buNone/>
            </a:pPr>
            <a:r>
              <a:rPr lang="en-IN" sz="1100" dirty="0">
                <a:latin typeface="Arial"/>
                <a:ea typeface="+mn-lt"/>
                <a:cs typeface="+mn-lt"/>
              </a:rPr>
              <a:t>&lt;</a:t>
            </a:r>
            <a:r>
              <a:rPr lang="en-IN" sz="1100" dirty="0" err="1">
                <a:latin typeface="Arial"/>
                <a:ea typeface="+mn-lt"/>
                <a:cs typeface="+mn-lt"/>
              </a:rPr>
              <a:t>textarea</a:t>
            </a:r>
            <a:r>
              <a:rPr lang="en-IN" sz="1100" dirty="0">
                <a:latin typeface="Arial"/>
                <a:ea typeface="+mn-lt"/>
                <a:cs typeface="+mn-lt"/>
              </a:rPr>
              <a:t>  rows=“ “  cols=“ “&gt; &lt;/</a:t>
            </a:r>
            <a:r>
              <a:rPr lang="en-IN" sz="1100" dirty="0" err="1">
                <a:latin typeface="Arial"/>
                <a:ea typeface="+mn-lt"/>
                <a:cs typeface="+mn-lt"/>
              </a:rPr>
              <a:t>textarea</a:t>
            </a:r>
            <a:r>
              <a:rPr lang="en-IN" sz="1100" dirty="0">
                <a:latin typeface="Arial"/>
                <a:ea typeface="+mn-lt"/>
                <a:cs typeface="+mn-lt"/>
              </a:rPr>
              <a:t>&gt;</a:t>
            </a:r>
          </a:p>
          <a:p>
            <a:pPr marL="158750" indent="0">
              <a:buNone/>
            </a:pPr>
            <a:endParaRPr lang="en-IN" sz="1100" dirty="0">
              <a:latin typeface="Arial"/>
              <a:ea typeface="+mn-lt"/>
              <a:cs typeface="+mn-lt"/>
            </a:endParaRPr>
          </a:p>
          <a:p>
            <a:pPr marL="0" indent="0">
              <a:buNone/>
            </a:pPr>
            <a:r>
              <a:rPr lang="en-IN" sz="1100" dirty="0">
                <a:latin typeface="Arial"/>
                <a:ea typeface="+mn-lt"/>
                <a:cs typeface="+mn-lt"/>
              </a:rPr>
              <a:t>To create button</a:t>
            </a:r>
          </a:p>
          <a:p>
            <a:pPr marL="0" indent="0">
              <a:buNone/>
            </a:pPr>
            <a:r>
              <a:rPr lang="en-IN" sz="1100" dirty="0">
                <a:latin typeface="Arial"/>
                <a:ea typeface="+mn-lt"/>
                <a:cs typeface="+mn-lt"/>
              </a:rPr>
              <a:t>&lt;button&gt; Name of button &lt;/button&gt;</a:t>
            </a:r>
          </a:p>
          <a:p>
            <a:pPr marL="158750" indent="0">
              <a:buNone/>
            </a:pPr>
            <a:endParaRPr lang="en-IN" sz="1100" dirty="0">
              <a:latin typeface="Arial"/>
              <a:ea typeface="+mn-lt"/>
              <a:cs typeface="+mn-lt"/>
            </a:endParaRPr>
          </a:p>
        </p:txBody>
      </p:sp>
    </p:spTree>
    <p:extLst>
      <p:ext uri="{BB962C8B-B14F-4D97-AF65-F5344CB8AC3E}">
        <p14:creationId xmlns:p14="http://schemas.microsoft.com/office/powerpoint/2010/main" val="3456888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spcBef>
                <a:spcPts val="600"/>
              </a:spcBef>
              <a:spcAft>
                <a:spcPts val="600"/>
              </a:spcAft>
              <a:buNone/>
            </a:pPr>
            <a:r>
              <a:rPr lang="en-US" b="1" dirty="0"/>
              <a:t>in this slide the trainer we'll inform the learning outcomes to the students that after completion of this course what actually the students are going to get to know or learn</a:t>
            </a:r>
            <a:endParaRPr lang="en-US" dirty="0"/>
          </a:p>
          <a:p>
            <a:pPr marL="0" indent="0">
              <a:spcBef>
                <a:spcPts val="600"/>
              </a:spcBef>
              <a:spcAft>
                <a:spcPts val="600"/>
              </a:spcAft>
              <a:buNone/>
            </a:pPr>
            <a:r>
              <a:rPr lang="en-US" b="1" dirty="0"/>
              <a:t>--------------------------------------------------------------------------------</a:t>
            </a:r>
            <a:endParaRPr lang="en-US" dirty="0"/>
          </a:p>
          <a:p>
            <a:pPr marL="0" indent="0">
              <a:spcBef>
                <a:spcPts val="600"/>
              </a:spcBef>
              <a:buNone/>
            </a:pPr>
            <a:endParaRPr lang="en-US" b="1" dirty="0">
              <a:solidFill>
                <a:srgbClr val="213163"/>
              </a:solidFill>
            </a:endParaRPr>
          </a:p>
          <a:p>
            <a:pPr marL="0" indent="0">
              <a:spcBef>
                <a:spcPts val="600"/>
              </a:spcBef>
              <a:buNone/>
            </a:pPr>
            <a:r>
              <a:rPr lang="en-US" sz="1100" b="1" dirty="0">
                <a:solidFill>
                  <a:srgbClr val="213163"/>
                </a:solidFill>
              </a:rPr>
              <a:t>Learning Objectives</a:t>
            </a:r>
            <a:endParaRPr lang="en-US" dirty="0"/>
          </a:p>
          <a:p>
            <a:pPr marL="0" indent="0">
              <a:spcBef>
                <a:spcPts val="600"/>
              </a:spcBef>
              <a:buNone/>
            </a:pPr>
            <a:endParaRPr lang="en-US" dirty="0"/>
          </a:p>
          <a:p>
            <a:pPr marL="0" indent="0">
              <a:spcBef>
                <a:spcPts val="600"/>
              </a:spcBef>
              <a:buNone/>
            </a:pPr>
            <a:r>
              <a:rPr lang="en-US" dirty="0"/>
              <a:t>You will learn in this lesson:</a:t>
            </a:r>
          </a:p>
          <a:p>
            <a:pPr marL="171450" indent="-171450">
              <a:spcBef>
                <a:spcPts val="600"/>
              </a:spcBef>
              <a:buFont typeface="Arial" panose="020B0604020202020204" pitchFamily="34" charset="0"/>
              <a:buChar char="•"/>
            </a:pPr>
            <a:r>
              <a:rPr lang="en-US" dirty="0"/>
              <a:t>HTML Structure</a:t>
            </a:r>
          </a:p>
          <a:p>
            <a:pPr marL="171450" indent="-171450">
              <a:spcBef>
                <a:spcPts val="600"/>
              </a:spcBef>
              <a:buFont typeface="Arial" panose="020B0604020202020204" pitchFamily="34" charset="0"/>
              <a:buChar char="•"/>
            </a:pPr>
            <a:r>
              <a:rPr lang="en-US" dirty="0"/>
              <a:t>Difference between HTML4 &amp; HTML5</a:t>
            </a:r>
          </a:p>
          <a:p>
            <a:pPr marL="171450" indent="-171450">
              <a:spcBef>
                <a:spcPts val="600"/>
              </a:spcBef>
              <a:buFont typeface="Arial" panose="020B0604020202020204" pitchFamily="34" charset="0"/>
              <a:buChar char="•"/>
            </a:pPr>
            <a:r>
              <a:rPr lang="en-US" dirty="0"/>
              <a:t>Formatting Tags</a:t>
            </a:r>
          </a:p>
          <a:p>
            <a:pPr marL="171450" indent="-171450">
              <a:spcBef>
                <a:spcPts val="600"/>
              </a:spcBef>
              <a:buFont typeface="Arial" panose="020B0604020202020204" pitchFamily="34" charset="0"/>
              <a:buChar char="•"/>
            </a:pPr>
            <a:r>
              <a:rPr lang="en-US" dirty="0"/>
              <a:t>List</a:t>
            </a:r>
          </a:p>
          <a:p>
            <a:pPr marL="171450" indent="-171450">
              <a:spcBef>
                <a:spcPts val="600"/>
              </a:spcBef>
              <a:buFont typeface="Arial" panose="020B0604020202020204" pitchFamily="34" charset="0"/>
              <a:buChar char="•"/>
            </a:pPr>
            <a:r>
              <a:rPr lang="en-US" dirty="0"/>
              <a:t>Link</a:t>
            </a:r>
          </a:p>
          <a:p>
            <a:pPr marL="171450" indent="-171450">
              <a:spcBef>
                <a:spcPts val="600"/>
              </a:spcBef>
              <a:buFont typeface="Arial" panose="020B0604020202020204" pitchFamily="34" charset="0"/>
              <a:buChar char="•"/>
            </a:pPr>
            <a:r>
              <a:rPr lang="en-US" dirty="0"/>
              <a:t>Table</a:t>
            </a:r>
          </a:p>
          <a:p>
            <a:pPr marL="171450" indent="-171450">
              <a:spcBef>
                <a:spcPts val="600"/>
              </a:spcBef>
              <a:buFont typeface="Arial" panose="020B0604020202020204" pitchFamily="34" charset="0"/>
              <a:buChar char="•"/>
            </a:pPr>
            <a:r>
              <a:rPr lang="en-US" dirty="0"/>
              <a:t>Form</a:t>
            </a:r>
          </a:p>
          <a:p>
            <a:pPr marL="171450" indent="-171450">
              <a:spcBef>
                <a:spcPts val="600"/>
              </a:spcBef>
              <a:buFont typeface="Arial" panose="020B0604020202020204" pitchFamily="34" charset="0"/>
              <a:buChar char="•"/>
            </a:pPr>
            <a:r>
              <a:rPr lang="en-US" dirty="0"/>
              <a:t>Media</a:t>
            </a:r>
          </a:p>
          <a:p>
            <a:pPr marL="171450" indent="-171450">
              <a:spcBef>
                <a:spcPts val="600"/>
              </a:spcBef>
              <a:buFont typeface="Arial" panose="020B0604020202020204" pitchFamily="34" charset="0"/>
              <a:buChar char="•"/>
            </a:pPr>
            <a:r>
              <a:rPr lang="en-US" dirty="0"/>
              <a:t>Graphics</a:t>
            </a:r>
          </a:p>
          <a:p>
            <a:pPr marL="171450" indent="-171450">
              <a:spcBef>
                <a:spcPts val="600"/>
              </a:spcBef>
              <a:buFont typeface="Arial" panose="020B0604020202020204" pitchFamily="34" charset="0"/>
              <a:buChar char="•"/>
            </a:pPr>
            <a:r>
              <a:rPr lang="en-US" dirty="0"/>
              <a:t>Block Tags</a:t>
            </a:r>
          </a:p>
          <a:p>
            <a:pPr marL="171450" indent="-171450">
              <a:spcBef>
                <a:spcPts val="600"/>
              </a:spcBef>
              <a:buFont typeface="Arial" panose="020B0604020202020204" pitchFamily="34" charset="0"/>
              <a:buChar char="•"/>
            </a:pPr>
            <a:r>
              <a:rPr lang="en-US" dirty="0"/>
              <a:t>Semantic Tags</a:t>
            </a:r>
          </a:p>
          <a:p>
            <a:pPr marL="0" lvl="0" indent="0" algn="l" rtl="0">
              <a:lnSpc>
                <a:spcPct val="100000"/>
              </a:lnSpc>
              <a:spcBef>
                <a:spcPts val="0"/>
              </a:spcBef>
              <a:spcAft>
                <a:spcPts val="0"/>
              </a:spcAft>
              <a:buSzPts val="1100"/>
              <a:buNone/>
            </a:pPr>
            <a:endParaRPr lang="en-US"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l">
              <a:spcAft>
                <a:spcPts val="800"/>
              </a:spcAft>
              <a:buNone/>
            </a:pPr>
            <a:r>
              <a:rPr lang="en-US" dirty="0"/>
              <a:t>Trainer will switch the window to the Visual Studio code and performs the hand-on classroom exercise.</a:t>
            </a:r>
            <a:br>
              <a:rPr lang="en-US" dirty="0"/>
            </a:br>
            <a:br>
              <a:rPr lang="en-US" dirty="0"/>
            </a:br>
            <a:r>
              <a:rPr lang="en-IN" dirty="0"/>
              <a:t> Trainer can also discuss the various registration forms required for different types of applications also explain the use of form for taking the feedback and contact details  as well </a:t>
            </a:r>
          </a:p>
        </p:txBody>
      </p:sp>
    </p:spTree>
    <p:extLst>
      <p:ext uri="{BB962C8B-B14F-4D97-AF65-F5344CB8AC3E}">
        <p14:creationId xmlns:p14="http://schemas.microsoft.com/office/powerpoint/2010/main" val="19585764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You can see a</a:t>
            </a:r>
            <a:r>
              <a:rPr lang="en-IN" baseline="0" dirty="0"/>
              <a:t> HTML code snippet which creates a HTML form with different form elements.</a:t>
            </a:r>
            <a:endParaRPr lang="en-IN" dirty="0"/>
          </a:p>
          <a:p>
            <a:pPr marL="0" indent="0">
              <a:buNone/>
            </a:pPr>
            <a:r>
              <a:rPr lang="en-IN" dirty="0">
                <a:ea typeface="+mn-lt"/>
                <a:cs typeface="+mn-lt"/>
              </a:rPr>
              <a:t>Trainer can discuss the use of form</a:t>
            </a:r>
          </a:p>
          <a:p>
            <a:pPr marL="158750" indent="0">
              <a:buNone/>
            </a:pPr>
            <a:endParaRPr lang="en-IN" dirty="0">
              <a:ea typeface="+mn-lt"/>
              <a:cs typeface="+mn-lt"/>
            </a:endParaRPr>
          </a:p>
        </p:txBody>
      </p:sp>
    </p:spTree>
    <p:extLst>
      <p:ext uri="{BB962C8B-B14F-4D97-AF65-F5344CB8AC3E}">
        <p14:creationId xmlns:p14="http://schemas.microsoft.com/office/powerpoint/2010/main" val="18476580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a:t>HTML page also contains the multimedia files like audio files and video files so here the trainer will explain that how we can keep the audio and video files on HTML page</a:t>
            </a:r>
          </a:p>
          <a:p>
            <a:pPr marL="0" indent="0">
              <a:buNone/>
            </a:pPr>
            <a:r>
              <a:rPr lang="en-IN" b="1"/>
              <a:t>--------------------------------------------------------------------------------------</a:t>
            </a:r>
          </a:p>
          <a:p>
            <a:pPr marL="0" indent="0">
              <a:buNone/>
            </a:pPr>
            <a:r>
              <a:rPr lang="en-IN" b="1"/>
              <a:t>HTML Multi-Media</a:t>
            </a:r>
            <a:endParaRPr lang="en-IN"/>
          </a:p>
          <a:p>
            <a:endParaRPr lang="en-IN"/>
          </a:p>
          <a:p>
            <a:pPr marL="0" indent="0">
              <a:buNone/>
            </a:pPr>
            <a:r>
              <a:rPr lang="en-IN"/>
              <a:t>Multimedia on the web page, is audio, videos, movies, and animations.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a:t>In the slide,</a:t>
            </a:r>
            <a:r>
              <a:rPr lang="en-IN" baseline="0"/>
              <a:t> as an example of multimedia in HTML, code snippets of HTML have been shown which creates audio control and video control.</a:t>
            </a:r>
            <a:endParaRPr lang="en-IN"/>
          </a:p>
          <a:p>
            <a:pPr marL="158750" indent="0">
              <a:buNone/>
            </a:pPr>
            <a:endParaRPr lang="en-IN" sz="1100">
              <a:latin typeface="Arial"/>
              <a:ea typeface="+mn-lt"/>
              <a:cs typeface="+mn-lt"/>
            </a:endParaRPr>
          </a:p>
        </p:txBody>
      </p:sp>
    </p:spTree>
    <p:extLst>
      <p:ext uri="{BB962C8B-B14F-4D97-AF65-F5344CB8AC3E}">
        <p14:creationId xmlns:p14="http://schemas.microsoft.com/office/powerpoint/2010/main" val="30887840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dirty="0"/>
              <a:t>HTML page also contains the graphics as well so here the trainer will explain that how we can keep or draw the graphics on HTML page. Also explain the difference between canvas and SVG.</a:t>
            </a:r>
            <a:endParaRPr lang="en-US" dirty="0"/>
          </a:p>
          <a:p>
            <a:pPr marL="0" indent="0">
              <a:buNone/>
            </a:pPr>
            <a:r>
              <a:rPr lang="en-IN" b="1" dirty="0">
                <a:solidFill>
                  <a:srgbClr val="223366"/>
                </a:solidFill>
                <a:ea typeface="+mn-lt"/>
                <a:cs typeface="+mn-lt"/>
              </a:rPr>
              <a:t>------------------------------------------------------------------------------------------</a:t>
            </a:r>
          </a:p>
          <a:p>
            <a:pPr marL="0" indent="0">
              <a:buNone/>
            </a:pPr>
            <a:r>
              <a:rPr lang="en-IN" sz="1100" b="1" dirty="0">
                <a:solidFill>
                  <a:srgbClr val="223366"/>
                </a:solidFill>
                <a:latin typeface="Arial"/>
                <a:ea typeface="+mn-lt"/>
                <a:cs typeface="+mn-lt"/>
              </a:rPr>
              <a:t>HTML Graphics</a:t>
            </a:r>
            <a:endParaRPr lang="en-IN" dirty="0"/>
          </a:p>
          <a:p>
            <a:pPr marL="0" indent="0">
              <a:buNone/>
            </a:pPr>
            <a:endParaRPr lang="en-IN" sz="1100" b="1">
              <a:solidFill>
                <a:srgbClr val="223366"/>
              </a:solidFill>
              <a:latin typeface="Arial"/>
              <a:ea typeface="+mn-lt"/>
              <a:cs typeface="+mn-l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Graphics are used for everything from enhancing the appearance of Web pages to serving as the presentation and user interaction layer for full-fledged Web Applications.</a:t>
            </a:r>
          </a:p>
          <a:p>
            <a:pPr marL="158750" indent="0">
              <a:buNone/>
            </a:pPr>
            <a:endParaRPr lang="en-IN" sz="1100">
              <a:latin typeface="Arial"/>
              <a:ea typeface="+mn-lt"/>
              <a:cs typeface="+mn-lt"/>
            </a:endParaRPr>
          </a:p>
        </p:txBody>
      </p:sp>
    </p:spTree>
    <p:extLst>
      <p:ext uri="{BB962C8B-B14F-4D97-AF65-F5344CB8AC3E}">
        <p14:creationId xmlns:p14="http://schemas.microsoft.com/office/powerpoint/2010/main" val="21336967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l">
              <a:spcAft>
                <a:spcPts val="800"/>
              </a:spcAft>
              <a:buNone/>
            </a:pPr>
            <a:r>
              <a:rPr lang="en-US" dirty="0"/>
              <a:t>Trainer will switch the window to the Visual Studio code and performs the hand-on classroom exercise.</a:t>
            </a:r>
            <a:br>
              <a:rPr lang="en-US" dirty="0"/>
            </a:br>
            <a:br>
              <a:rPr lang="en-US" dirty="0"/>
            </a:br>
            <a:r>
              <a:rPr lang="en-US" dirty="0"/>
              <a:t>Explain difference between Canvas and SVG. Also mention which is better and when to use it.</a:t>
            </a:r>
            <a:endParaRPr lang="en-IN" dirty="0"/>
          </a:p>
        </p:txBody>
      </p:sp>
    </p:spTree>
    <p:extLst>
      <p:ext uri="{BB962C8B-B14F-4D97-AF65-F5344CB8AC3E}">
        <p14:creationId xmlns:p14="http://schemas.microsoft.com/office/powerpoint/2010/main" val="27509178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IN" dirty="0"/>
              <a:t>As all the major tags which are used to keep the content on HTML page is covered so now it's time to understand that how we can arrange the components or content on HTML page for creating a proper layout or design of any web page we need to understand the block components and semantic tegs.</a:t>
            </a:r>
          </a:p>
          <a:p>
            <a:pPr marL="0" indent="0">
              <a:buNone/>
            </a:pPr>
            <a:endParaRPr lang="en-IN" b="1" dirty="0"/>
          </a:p>
          <a:p>
            <a:pPr marL="0" indent="0">
              <a:buNone/>
            </a:pPr>
            <a:r>
              <a:rPr lang="en-IN" b="1" dirty="0"/>
              <a:t>The trainer will explain the use of div tag, frame tag and span tag. also mention where to use and why to use</a:t>
            </a:r>
          </a:p>
          <a:p>
            <a:pPr marL="0" indent="0">
              <a:buNone/>
            </a:pPr>
            <a:r>
              <a:rPr lang="en-IN" b="1" dirty="0"/>
              <a:t>------------------------------------------------------------------------------------------------------------</a:t>
            </a:r>
          </a:p>
          <a:p>
            <a:pPr marL="0" indent="0">
              <a:buNone/>
            </a:pPr>
            <a:r>
              <a:rPr lang="en-IN" b="1" dirty="0"/>
              <a:t>HTML Block components</a:t>
            </a:r>
            <a:endParaRPr lang="en-IN" dirty="0"/>
          </a:p>
          <a:p>
            <a:endParaRPr lang="en-IN"/>
          </a:p>
          <a:p>
            <a:pPr marL="171450" indent="-171450">
              <a:buFont typeface="Arial" panose="020B0604020202020204" pitchFamily="34" charset="0"/>
              <a:buChar char="•"/>
            </a:pPr>
            <a:r>
              <a:rPr lang="en-IN" dirty="0"/>
              <a:t>A block-level element is an HTML element that takes up the full width of the element that contains it. It is represented as (&lt;div&gt;)</a:t>
            </a:r>
          </a:p>
          <a:p>
            <a:pPr marL="171450" indent="-171450">
              <a:buFont typeface="Arial" panose="020B0604020202020204" pitchFamily="34" charset="0"/>
              <a:buChar char="•"/>
            </a:pPr>
            <a:endParaRPr lang="en-IN"/>
          </a:p>
          <a:p>
            <a:pPr marL="171450" indent="-171450">
              <a:buFont typeface="Arial" panose="020B0604020202020204" pitchFamily="34" charset="0"/>
              <a:buChar char="•"/>
            </a:pPr>
            <a:r>
              <a:rPr lang="en-IN" dirty="0"/>
              <a:t>An inline element is an HTML element that only takes up the width that its content takes up. It is represented as (&lt;span&gt;)</a:t>
            </a:r>
          </a:p>
          <a:p>
            <a:pPr marL="158750" indent="0">
              <a:buNone/>
            </a:pPr>
            <a:endParaRPr lang="en-IN"/>
          </a:p>
        </p:txBody>
      </p:sp>
    </p:spTree>
    <p:extLst>
      <p:ext uri="{BB962C8B-B14F-4D97-AF65-F5344CB8AC3E}">
        <p14:creationId xmlns:p14="http://schemas.microsoft.com/office/powerpoint/2010/main" val="39233223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solidFill>
                  <a:srgbClr val="213163"/>
                </a:solidFill>
              </a:rPr>
              <a:t>The trainer can interact with the students and try to know that what actually students understand by CSS and based on the answer the trainer can provide the knowledge on CSS</a:t>
            </a:r>
            <a:endParaRPr lang="en-US" dirty="0"/>
          </a:p>
          <a:p>
            <a:pPr marL="0" indent="0">
              <a:buNone/>
            </a:pPr>
            <a:endParaRPr lang="en" b="1" dirty="0">
              <a:solidFill>
                <a:srgbClr val="213163"/>
              </a:solidFill>
            </a:endParaRPr>
          </a:p>
          <a:p>
            <a:pPr marL="0" indent="0">
              <a:buNone/>
            </a:pPr>
            <a:r>
              <a:rPr lang="en" b="1" dirty="0">
                <a:solidFill>
                  <a:srgbClr val="213163"/>
                </a:solidFill>
              </a:rPr>
              <a:t>------------------------------------------------------------------------------------------------------------------------</a:t>
            </a:r>
          </a:p>
          <a:p>
            <a:pPr marL="0" lvl="0" indent="0" algn="l">
              <a:lnSpc>
                <a:spcPct val="100000"/>
              </a:lnSpc>
              <a:spcBef>
                <a:spcPts val="0"/>
              </a:spcBef>
              <a:spcAft>
                <a:spcPts val="0"/>
              </a:spcAft>
              <a:buSzPts val="1100"/>
              <a:buNone/>
            </a:pPr>
            <a:r>
              <a:rPr lang="en" sz="1100" b="1" dirty="0">
                <a:solidFill>
                  <a:srgbClr val="213163"/>
                </a:solidFill>
              </a:rPr>
              <a:t>Introduction</a:t>
            </a:r>
            <a:endParaRPr lang="en" dirty="0"/>
          </a:p>
          <a:p>
            <a:pPr marL="0" lvl="0" indent="0" algn="l" rtl="0">
              <a:lnSpc>
                <a:spcPct val="100000"/>
              </a:lnSpc>
              <a:spcBef>
                <a:spcPts val="0"/>
              </a:spcBef>
              <a:spcAft>
                <a:spcPts val="0"/>
              </a:spcAft>
              <a:buSzPts val="1100"/>
              <a:buNone/>
            </a:pPr>
            <a:endParaRPr lang="en" sz="1100" b="1" dirty="0">
              <a:solidFill>
                <a:srgbClr val="213163"/>
              </a:solidFill>
            </a:endParaRPr>
          </a:p>
          <a:p>
            <a:pPr marL="171450" indent="-171450" algn="just" fontAlgn="base">
              <a:lnSpc>
                <a:spcPct val="107000"/>
              </a:lnSpc>
              <a:spcBef>
                <a:spcPts val="1800"/>
              </a:spcBef>
              <a:spcAft>
                <a:spcPts val="1800"/>
              </a:spcAft>
              <a:buFont typeface="Arial" panose="020B0604020202020204" pitchFamily="34" charset="0"/>
              <a:buChar char="•"/>
            </a:pPr>
            <a:r>
              <a:rPr lang="en-IN" sz="1100" b="1" kern="100" dirty="0">
                <a:solidFill>
                  <a:srgbClr val="000000"/>
                </a:solidFill>
                <a:effectLst/>
                <a:latin typeface="+mj-lt"/>
                <a:ea typeface="Times New Roman" panose="02020603050405020304" pitchFamily="18" charset="0"/>
                <a:cs typeface="Shruti" panose="020B0502040204020203" pitchFamily="34" charset="0"/>
              </a:rPr>
              <a:t>What is CSS?</a:t>
            </a:r>
            <a:endParaRPr lang="en-IN" sz="1100" b="1" kern="100" dirty="0">
              <a:solidFill>
                <a:srgbClr val="2F5496"/>
              </a:solidFill>
              <a:effectLst/>
              <a:latin typeface="+mj-lt"/>
              <a:ea typeface="Times New Roman" panose="02020603050405020304" pitchFamily="18" charset="0"/>
              <a:cs typeface="Shruti" panose="020B0502040204020203" pitchFamily="34" charset="0"/>
            </a:endParaRPr>
          </a:p>
          <a:p>
            <a:pPr marL="171450" indent="-171450" fontAlgn="base">
              <a:spcAft>
                <a:spcPts val="750"/>
              </a:spcAft>
              <a:buFont typeface="Arial" panose="020B0604020202020204" pitchFamily="34" charset="0"/>
              <a:buChar char="•"/>
            </a:pPr>
            <a:r>
              <a:rPr lang="en-IN" sz="1100" spc="-10" dirty="0">
                <a:solidFill>
                  <a:srgbClr val="000000"/>
                </a:solidFill>
                <a:effectLst/>
                <a:latin typeface="+mj-lt"/>
                <a:ea typeface="Times New Roman" panose="02020603050405020304" pitchFamily="18" charset="0"/>
              </a:rPr>
              <a:t>CSS (Cascading Style Sheets) is used to styles web pages. Cascading Style Sheets are fondly referred to as CSS. </a:t>
            </a:r>
          </a:p>
          <a:p>
            <a:pPr marL="171450" indent="-171450" fontAlgn="base">
              <a:spcAft>
                <a:spcPts val="750"/>
              </a:spcAft>
              <a:buFont typeface="Arial" panose="020B0604020202020204" pitchFamily="34" charset="0"/>
              <a:buChar char="•"/>
            </a:pPr>
            <a:r>
              <a:rPr lang="en-IN" sz="1100" spc="-10" dirty="0">
                <a:solidFill>
                  <a:srgbClr val="000000"/>
                </a:solidFill>
                <a:effectLst/>
                <a:latin typeface="+mj-lt"/>
                <a:ea typeface="Times New Roman" panose="02020603050405020304" pitchFamily="18" charset="0"/>
              </a:rPr>
              <a:t>The reason for using this is to simplify the process of making web pages presentable.</a:t>
            </a:r>
          </a:p>
          <a:p>
            <a:pPr marL="171450" indent="-171450" fontAlgn="base">
              <a:spcAft>
                <a:spcPts val="750"/>
              </a:spcAft>
              <a:buFont typeface="Arial" panose="020B0604020202020204" pitchFamily="34" charset="0"/>
              <a:buChar char="•"/>
            </a:pPr>
            <a:r>
              <a:rPr lang="en-IN" sz="1100" spc="-10" dirty="0">
                <a:solidFill>
                  <a:srgbClr val="000000"/>
                </a:solidFill>
                <a:effectLst/>
                <a:latin typeface="+mj-lt"/>
                <a:ea typeface="Times New Roman" panose="02020603050405020304" pitchFamily="18" charset="0"/>
              </a:rPr>
              <a:t> It allows you to apply styles on web pages. More importantly, it enables you to do this independently of the HTML that makes up each web page.</a:t>
            </a:r>
            <a:endParaRPr lang="en-IN" sz="1100" spc="-10" dirty="0">
              <a:latin typeface="+mj-lt"/>
              <a:ea typeface="Times New Roman" panose="02020603050405020304" pitchFamily="18" charset="0"/>
            </a:endParaRPr>
          </a:p>
          <a:p>
            <a:pPr marL="457200" marR="0" lvl="0" indent="-298450" algn="l" defTabSz="914400" rtl="0" eaLnBrk="1" fontAlgn="base" latinLnBrk="0" hangingPunct="1">
              <a:lnSpc>
                <a:spcPct val="100000"/>
              </a:lnSpc>
              <a:spcBef>
                <a:spcPts val="0"/>
              </a:spcBef>
              <a:spcAft>
                <a:spcPts val="750"/>
              </a:spcAft>
              <a:buClr>
                <a:srgbClr val="000000"/>
              </a:buClr>
              <a:buSzPts val="1100"/>
              <a:buFont typeface="Arial"/>
              <a:buChar char="●"/>
              <a:tabLst/>
              <a:defRPr/>
            </a:pPr>
            <a:endParaRPr lang="en-GB" b="0" i="0" dirty="0">
              <a:solidFill>
                <a:srgbClr val="273239"/>
              </a:solidFill>
              <a:effectLst/>
              <a:latin typeface="+mj-lt"/>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94419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solidFill>
                  <a:schemeClr val="tx1"/>
                </a:solidFill>
                <a:latin typeface="+mj-lt"/>
              </a:rPr>
              <a:t>Based on the earlier interaction the trainer can ask students to list out the characteristics of CSS or the use of CSS or the features of CSS</a:t>
            </a:r>
            <a:endParaRPr lang="en-US" b="1" dirty="0"/>
          </a:p>
          <a:p>
            <a:pPr marL="0" indent="0">
              <a:buNone/>
            </a:pPr>
            <a:endParaRPr lang="en-IN" b="1" dirty="0">
              <a:solidFill>
                <a:schemeClr val="tx1"/>
              </a:solidFill>
              <a:latin typeface="+mj-lt"/>
            </a:endParaRPr>
          </a:p>
          <a:p>
            <a:pPr marL="0" indent="0">
              <a:buNone/>
            </a:pPr>
            <a:r>
              <a:rPr lang="en-IN" b="1" dirty="0">
                <a:solidFill>
                  <a:schemeClr val="tx1"/>
                </a:solidFill>
                <a:latin typeface="+mj-lt"/>
              </a:rPr>
              <a:t>------------------------------------------------------------------------------</a:t>
            </a:r>
          </a:p>
          <a:p>
            <a:pPr marL="0" lvl="0" indent="0" algn="l">
              <a:lnSpc>
                <a:spcPct val="100000"/>
              </a:lnSpc>
              <a:spcBef>
                <a:spcPts val="0"/>
              </a:spcBef>
              <a:spcAft>
                <a:spcPts val="0"/>
              </a:spcAft>
              <a:buSzPts val="1100"/>
              <a:buNone/>
            </a:pPr>
            <a:r>
              <a:rPr lang="en-IN" b="1" i="0" dirty="0">
                <a:solidFill>
                  <a:schemeClr val="tx1"/>
                </a:solidFill>
                <a:effectLst/>
                <a:latin typeface="+mj-lt"/>
              </a:rPr>
              <a:t>Characteristics of CSS:</a:t>
            </a:r>
            <a:endParaRPr lang="en-IN" dirty="0"/>
          </a:p>
          <a:p>
            <a:pPr marL="0" lvl="0" indent="0" algn="l" rtl="0">
              <a:lnSpc>
                <a:spcPct val="100000"/>
              </a:lnSpc>
              <a:spcBef>
                <a:spcPts val="0"/>
              </a:spcBef>
              <a:spcAft>
                <a:spcPts val="0"/>
              </a:spcAft>
              <a:buSzPts val="1100"/>
              <a:buNone/>
            </a:pPr>
            <a:endParaRPr lang="en-US" sz="1100" dirty="0">
              <a:solidFill>
                <a:schemeClr val="tx1"/>
              </a:solidFill>
              <a:latin typeface="+mj-lt"/>
            </a:endParaRPr>
          </a:p>
          <a:p>
            <a:pPr marL="171450" indent="-171450" algn="l" fontAlgn="base">
              <a:buFont typeface="Arial" panose="020B0604020202020204" pitchFamily="34" charset="0"/>
              <a:buChar char="•"/>
            </a:pPr>
            <a:r>
              <a:rPr lang="en-GB" b="1" i="0" dirty="0">
                <a:solidFill>
                  <a:srgbClr val="273239"/>
                </a:solidFill>
                <a:effectLst/>
                <a:latin typeface="+mj-lt"/>
              </a:rPr>
              <a:t>Maintenance:</a:t>
            </a:r>
            <a:r>
              <a:rPr lang="en-GB" b="0" i="0" dirty="0">
                <a:solidFill>
                  <a:srgbClr val="273239"/>
                </a:solidFill>
                <a:effectLst/>
                <a:latin typeface="+mj-lt"/>
              </a:rPr>
              <a:t> It is easy to maintain, changing in a single place will affect globally in your web site. No need to change every specific place.</a:t>
            </a:r>
          </a:p>
          <a:p>
            <a:pPr marL="171450" indent="-171450" algn="l" fontAlgn="base">
              <a:buFont typeface="Arial" panose="020B0604020202020204" pitchFamily="34" charset="0"/>
              <a:buChar char="•"/>
            </a:pPr>
            <a:endParaRPr lang="en-GB" b="0" i="0" dirty="0">
              <a:solidFill>
                <a:srgbClr val="273239"/>
              </a:solidFill>
              <a:effectLst/>
              <a:latin typeface="+mj-lt"/>
            </a:endParaRPr>
          </a:p>
          <a:p>
            <a:pPr marL="171450" indent="-171450" algn="l" fontAlgn="base">
              <a:buFont typeface="Arial" panose="020B0604020202020204" pitchFamily="34" charset="0"/>
              <a:buChar char="•"/>
            </a:pPr>
            <a:r>
              <a:rPr lang="en-GB" b="1" i="0" dirty="0">
                <a:solidFill>
                  <a:srgbClr val="273239"/>
                </a:solidFill>
                <a:effectLst/>
                <a:latin typeface="+mj-lt"/>
              </a:rPr>
              <a:t>Time-saving:</a:t>
            </a:r>
            <a:r>
              <a:rPr lang="en-GB" b="0" i="0" dirty="0">
                <a:solidFill>
                  <a:srgbClr val="273239"/>
                </a:solidFill>
                <a:effectLst/>
                <a:latin typeface="+mj-lt"/>
              </a:rPr>
              <a:t> You can easily use any single CSS script at multiple places.</a:t>
            </a:r>
          </a:p>
          <a:p>
            <a:pPr marL="171450" indent="-171450" algn="l" fontAlgn="base">
              <a:buFont typeface="Arial" panose="020B0604020202020204" pitchFamily="34" charset="0"/>
              <a:buChar char="•"/>
            </a:pPr>
            <a:endParaRPr lang="en-GB" b="0" i="0" dirty="0">
              <a:solidFill>
                <a:srgbClr val="273239"/>
              </a:solidFill>
              <a:effectLst/>
              <a:latin typeface="+mj-lt"/>
            </a:endParaRPr>
          </a:p>
          <a:p>
            <a:pPr marL="171450" indent="-171450" algn="l" fontAlgn="base">
              <a:buFont typeface="Arial" panose="020B0604020202020204" pitchFamily="34" charset="0"/>
              <a:buChar char="•"/>
            </a:pPr>
            <a:r>
              <a:rPr lang="en-GB" b="1" i="0" dirty="0">
                <a:solidFill>
                  <a:srgbClr val="273239"/>
                </a:solidFill>
                <a:effectLst/>
                <a:latin typeface="+mj-lt"/>
              </a:rPr>
              <a:t>Support:</a:t>
            </a:r>
            <a:r>
              <a:rPr lang="en-GB" b="0" i="0" dirty="0">
                <a:solidFill>
                  <a:srgbClr val="273239"/>
                </a:solidFill>
                <a:effectLst/>
                <a:latin typeface="+mj-lt"/>
              </a:rPr>
              <a:t> CSS is supported by all the browsers and search engines.</a:t>
            </a:r>
          </a:p>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529886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l" fontAlgn="base">
              <a:buNone/>
            </a:pPr>
            <a:r>
              <a:rPr lang="en-GB" b="1" i="0" dirty="0">
                <a:solidFill>
                  <a:srgbClr val="273239"/>
                </a:solidFill>
                <a:effectLst/>
                <a:latin typeface="+mj-lt"/>
              </a:rPr>
              <a:t>Advantages of CSS:</a:t>
            </a:r>
          </a:p>
          <a:p>
            <a:pPr algn="l" fontAlgn="base"/>
            <a:endParaRPr lang="en-GB" b="0" i="0" dirty="0">
              <a:solidFill>
                <a:srgbClr val="273239"/>
              </a:solidFill>
              <a:effectLst/>
              <a:latin typeface="+mj-lt"/>
            </a:endParaRPr>
          </a:p>
          <a:p>
            <a:pPr marL="171450" indent="-171450" algn="l" fontAlgn="base">
              <a:buFont typeface="Arial" panose="020B0604020202020204" pitchFamily="34" charset="0"/>
              <a:buChar char="•"/>
            </a:pPr>
            <a:r>
              <a:rPr lang="en-GB" b="0" i="0" dirty="0">
                <a:solidFill>
                  <a:srgbClr val="273239"/>
                </a:solidFill>
                <a:effectLst/>
                <a:latin typeface="+mj-lt"/>
              </a:rPr>
              <a:t>CSS is compatible with all the devices.</a:t>
            </a:r>
          </a:p>
          <a:p>
            <a:pPr marL="171450" indent="-171450" algn="l" fontAlgn="base">
              <a:buFont typeface="Arial" panose="020B0604020202020204" pitchFamily="34" charset="0"/>
              <a:buChar char="•"/>
            </a:pPr>
            <a:endParaRPr lang="en-GB" b="0" i="0" dirty="0">
              <a:solidFill>
                <a:srgbClr val="273239"/>
              </a:solidFill>
              <a:effectLst/>
              <a:latin typeface="+mj-lt"/>
            </a:endParaRPr>
          </a:p>
          <a:p>
            <a:pPr marL="171450" indent="-171450" algn="l" fontAlgn="base">
              <a:buFont typeface="Arial" panose="020B0604020202020204" pitchFamily="34" charset="0"/>
              <a:buChar char="•"/>
            </a:pPr>
            <a:r>
              <a:rPr lang="en-GB" b="0" i="0" dirty="0">
                <a:solidFill>
                  <a:srgbClr val="273239"/>
                </a:solidFill>
                <a:effectLst/>
                <a:latin typeface="+mj-lt"/>
              </a:rPr>
              <a:t>With the help of CSS, website maintenance is easy and faster.</a:t>
            </a:r>
          </a:p>
          <a:p>
            <a:pPr marL="171450" indent="-171450" algn="l" fontAlgn="base">
              <a:buFont typeface="Arial" panose="020B0604020202020204" pitchFamily="34" charset="0"/>
              <a:buChar char="•"/>
            </a:pPr>
            <a:endParaRPr lang="en-GB" b="0" i="0" dirty="0">
              <a:solidFill>
                <a:srgbClr val="273239"/>
              </a:solidFill>
              <a:effectLst/>
              <a:latin typeface="+mj-lt"/>
            </a:endParaRPr>
          </a:p>
          <a:p>
            <a:pPr marL="171450" indent="-171450" algn="l" fontAlgn="base">
              <a:buFont typeface="Arial" panose="020B0604020202020204" pitchFamily="34" charset="0"/>
              <a:buChar char="•"/>
            </a:pPr>
            <a:r>
              <a:rPr lang="en-GB" b="0" i="0" dirty="0">
                <a:solidFill>
                  <a:srgbClr val="273239"/>
                </a:solidFill>
                <a:effectLst/>
                <a:latin typeface="+mj-lt"/>
              </a:rPr>
              <a:t>CSS support consistent and spontaneous changes.</a:t>
            </a:r>
          </a:p>
          <a:p>
            <a:pPr marL="171450" indent="-171450" algn="l" fontAlgn="base">
              <a:buFont typeface="Arial" panose="020B0604020202020204" pitchFamily="34" charset="0"/>
              <a:buChar char="•"/>
            </a:pPr>
            <a:endParaRPr lang="en-GB" b="0" i="0" dirty="0">
              <a:solidFill>
                <a:srgbClr val="273239"/>
              </a:solidFill>
              <a:effectLst/>
              <a:latin typeface="+mj-lt"/>
            </a:endParaRPr>
          </a:p>
          <a:p>
            <a:pPr marL="171450" indent="-171450" algn="l" fontAlgn="base">
              <a:buFont typeface="Arial" panose="020B0604020202020204" pitchFamily="34" charset="0"/>
              <a:buChar char="•"/>
            </a:pPr>
            <a:r>
              <a:rPr lang="en-GB" b="0" i="0" dirty="0">
                <a:solidFill>
                  <a:srgbClr val="273239"/>
                </a:solidFill>
                <a:effectLst/>
                <a:latin typeface="+mj-lt"/>
              </a:rPr>
              <a:t>CSS make the website faster and enhances search engine capabilities to crawl the web pages</a:t>
            </a:r>
          </a:p>
          <a:p>
            <a:pPr marL="171450" indent="-171450" algn="l" fontAlgn="base">
              <a:buFont typeface="Arial" panose="020B0604020202020204" pitchFamily="34" charset="0"/>
              <a:buChar char="•"/>
            </a:pPr>
            <a:endParaRPr lang="en-GB" b="0" i="0" dirty="0">
              <a:solidFill>
                <a:srgbClr val="273239"/>
              </a:solidFill>
              <a:effectLst/>
              <a:latin typeface="+mj-lt"/>
            </a:endParaRPr>
          </a:p>
          <a:p>
            <a:pPr marL="171450" indent="-171450" algn="l" fontAlgn="base">
              <a:buFont typeface="Arial" panose="020B0604020202020204" pitchFamily="34" charset="0"/>
              <a:buChar char="•"/>
            </a:pPr>
            <a:r>
              <a:rPr lang="en-GB" b="0" i="0" dirty="0">
                <a:solidFill>
                  <a:srgbClr val="273239"/>
                </a:solidFill>
                <a:effectLst/>
                <a:latin typeface="+mj-lt"/>
              </a:rPr>
              <a:t>It holds a special feature that is the ability to re-position.</a:t>
            </a:r>
          </a:p>
          <a:p>
            <a:pPr algn="l" fontAlgn="base"/>
            <a:endParaRPr lang="en-GB" b="0" i="0" dirty="0">
              <a:solidFill>
                <a:srgbClr val="273239"/>
              </a:solidFill>
              <a:effectLst/>
              <a:latin typeface="+mj-lt"/>
            </a:endParaRPr>
          </a:p>
          <a:p>
            <a:pPr marL="0" indent="0" algn="l" fontAlgn="base">
              <a:buNone/>
            </a:pPr>
            <a:r>
              <a:rPr lang="en-GB" b="1" i="0" dirty="0">
                <a:solidFill>
                  <a:srgbClr val="273239"/>
                </a:solidFill>
                <a:effectLst/>
                <a:latin typeface="+mj-lt"/>
              </a:rPr>
              <a:t>Disadvantages of CSS:</a:t>
            </a:r>
          </a:p>
          <a:p>
            <a:pPr algn="l" fontAlgn="base"/>
            <a:endParaRPr lang="en-GB" b="0" i="0" dirty="0">
              <a:solidFill>
                <a:srgbClr val="273239"/>
              </a:solidFill>
              <a:effectLst/>
              <a:latin typeface="+mj-lt"/>
            </a:endParaRPr>
          </a:p>
          <a:p>
            <a:pPr marL="171450" indent="-171450" algn="l" fontAlgn="base">
              <a:buFont typeface="Arial" panose="020B0604020202020204" pitchFamily="34" charset="0"/>
              <a:buChar char="•"/>
            </a:pPr>
            <a:r>
              <a:rPr lang="en-GB" b="0" i="0" dirty="0">
                <a:solidFill>
                  <a:srgbClr val="273239"/>
                </a:solidFill>
                <a:effectLst/>
                <a:latin typeface="+mj-lt"/>
              </a:rPr>
              <a:t>In CSS, there is a cross browsers issue if you design anything and check on chrome it looks perfect but that does not mean it will look the same in the other browsers. Then you have to add the script for that browser also.</a:t>
            </a:r>
          </a:p>
          <a:p>
            <a:pPr marL="171450" indent="-171450" algn="l" fontAlgn="base">
              <a:buFont typeface="Arial" panose="020B0604020202020204" pitchFamily="34" charset="0"/>
              <a:buChar char="•"/>
            </a:pPr>
            <a:endParaRPr lang="en-GB" b="0" i="0" dirty="0">
              <a:solidFill>
                <a:srgbClr val="273239"/>
              </a:solidFill>
              <a:effectLst/>
              <a:latin typeface="+mj-lt"/>
            </a:endParaRPr>
          </a:p>
          <a:p>
            <a:pPr marL="171450" indent="-171450" algn="l" fontAlgn="base">
              <a:buFont typeface="Arial" panose="020B0604020202020204" pitchFamily="34" charset="0"/>
              <a:buChar char="•"/>
            </a:pPr>
            <a:r>
              <a:rPr lang="en-GB" b="0" i="0" dirty="0">
                <a:solidFill>
                  <a:srgbClr val="273239"/>
                </a:solidFill>
                <a:effectLst/>
                <a:latin typeface="+mj-lt"/>
              </a:rPr>
              <a:t>There is a lack of security in CSS.</a:t>
            </a:r>
          </a:p>
          <a:p>
            <a:pPr marL="158750" indent="0">
              <a:buNone/>
            </a:pPr>
            <a:endParaRPr lang="en-IN" dirty="0"/>
          </a:p>
        </p:txBody>
      </p:sp>
    </p:spTree>
    <p:extLst>
      <p:ext uri="{BB962C8B-B14F-4D97-AF65-F5344CB8AC3E}">
        <p14:creationId xmlns:p14="http://schemas.microsoft.com/office/powerpoint/2010/main" val="38964019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dirty="0">
                <a:solidFill>
                  <a:srgbClr val="0000A8"/>
                </a:solidFill>
              </a:rPr>
              <a:t>Here the trainer will explain the different ways to apply the CSS properties on HTML element</a:t>
            </a:r>
            <a:endParaRPr lang="en-US" dirty="0"/>
          </a:p>
          <a:p>
            <a:pPr marL="0" indent="0">
              <a:buNone/>
            </a:pPr>
            <a:endParaRPr lang="en-IN" b="1" dirty="0">
              <a:solidFill>
                <a:srgbClr val="0000A8"/>
              </a:solidFill>
            </a:endParaRPr>
          </a:p>
          <a:p>
            <a:pPr marL="0" indent="0">
              <a:buNone/>
            </a:pPr>
            <a:r>
              <a:rPr lang="en-IN" b="1" dirty="0">
                <a:solidFill>
                  <a:srgbClr val="0000A8"/>
                </a:solidFill>
              </a:rPr>
              <a:t>-----------------------------------------------------</a:t>
            </a:r>
          </a:p>
          <a:p>
            <a:pPr marL="0" indent="0">
              <a:buNone/>
            </a:pPr>
            <a:r>
              <a:rPr lang="en-IN" b="1" dirty="0">
                <a:solidFill>
                  <a:srgbClr val="0000A8"/>
                </a:solidFill>
              </a:rPr>
              <a:t>Types of CSS</a:t>
            </a:r>
            <a:endParaRPr lang="en-IN" dirty="0"/>
          </a:p>
          <a:p>
            <a:pPr marL="0" indent="0">
              <a:buNone/>
            </a:pPr>
            <a:endParaRPr lang="en-IN" b="1" dirty="0">
              <a:solidFill>
                <a:srgbClr val="0000A8"/>
              </a:solidFill>
            </a:endParaRPr>
          </a:p>
          <a:p>
            <a:pPr marL="0" indent="0">
              <a:buNone/>
            </a:pPr>
            <a:r>
              <a:rPr lang="en-IN" b="0" dirty="0">
                <a:solidFill>
                  <a:srgbClr val="0000A8"/>
                </a:solidFill>
              </a:rPr>
              <a:t>There are 3 types of CSS</a:t>
            </a:r>
          </a:p>
          <a:p>
            <a:pPr marL="0" indent="0">
              <a:buNone/>
            </a:pPr>
            <a:r>
              <a:rPr lang="en-IN" b="0" dirty="0">
                <a:solidFill>
                  <a:srgbClr val="0000A8"/>
                </a:solidFill>
              </a:rPr>
              <a:t>Internal CSS, External CSS and Inline CSS</a:t>
            </a:r>
          </a:p>
        </p:txBody>
      </p:sp>
    </p:spTree>
    <p:extLst>
      <p:ext uri="{BB962C8B-B14F-4D97-AF65-F5344CB8AC3E}">
        <p14:creationId xmlns:p14="http://schemas.microsoft.com/office/powerpoint/2010/main" val="3428820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IN" dirty="0"/>
              <a:t>As</a:t>
            </a:r>
            <a:r>
              <a:rPr lang="en-IN" baseline="0" dirty="0"/>
              <a:t> you can see in this picture, whole world is globally connected to the internet.</a:t>
            </a:r>
            <a:endParaRPr lang="en-IN"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0956351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 b="1" dirty="0">
                <a:solidFill>
                  <a:srgbClr val="213163"/>
                </a:solidFill>
              </a:rPr>
              <a:t>Let's understand each in detail</a:t>
            </a:r>
          </a:p>
          <a:p>
            <a:pPr marL="0" indent="0">
              <a:buNone/>
            </a:pPr>
            <a:endParaRPr lang="en" sz="1100" b="1" dirty="0">
              <a:solidFill>
                <a:srgbClr val="213163"/>
              </a:solidFill>
            </a:endParaRPr>
          </a:p>
          <a:p>
            <a:pPr marL="0" lvl="0" indent="0" algn="l" rtl="0">
              <a:lnSpc>
                <a:spcPct val="100000"/>
              </a:lnSpc>
              <a:spcBef>
                <a:spcPts val="0"/>
              </a:spcBef>
              <a:spcAft>
                <a:spcPts val="0"/>
              </a:spcAft>
              <a:buSzPts val="1100"/>
              <a:buNone/>
            </a:pPr>
            <a:r>
              <a:rPr lang="en-GB" dirty="0"/>
              <a:t>Inline: Inline CSS contains the CSS property in the body section attached with the element known as inline CSS.</a:t>
            </a:r>
          </a:p>
          <a:p>
            <a:pPr marL="0" lvl="0" indent="0" algn="l" rtl="0">
              <a:lnSpc>
                <a:spcPct val="100000"/>
              </a:lnSpc>
              <a:spcBef>
                <a:spcPts val="0"/>
              </a:spcBef>
              <a:spcAft>
                <a:spcPts val="0"/>
              </a:spcAft>
              <a:buSzPts val="1100"/>
              <a:buNone/>
            </a:pPr>
            <a:r>
              <a:rPr lang="en-GB" dirty="0"/>
              <a:t>Internal or Embedded: The CSS ruleset should be within the HTML file in the head section </a:t>
            </a:r>
            <a:r>
              <a:rPr lang="en-GB" dirty="0" err="1"/>
              <a:t>i.e</a:t>
            </a:r>
            <a:r>
              <a:rPr lang="en-GB" dirty="0"/>
              <a:t> the CSS is embedded within the HTML file. </a:t>
            </a:r>
          </a:p>
          <a:p>
            <a:pPr marL="0" lvl="0" indent="0" algn="l" rtl="0">
              <a:lnSpc>
                <a:spcPct val="100000"/>
              </a:lnSpc>
              <a:spcBef>
                <a:spcPts val="0"/>
              </a:spcBef>
              <a:spcAft>
                <a:spcPts val="0"/>
              </a:spcAft>
              <a:buSzPts val="1100"/>
              <a:buNone/>
            </a:pPr>
            <a:r>
              <a:rPr lang="en-GB" dirty="0"/>
              <a:t>External: External CSS contains a separate CSS file that contains only style property with the help of tag attributes.</a:t>
            </a:r>
          </a:p>
          <a:p>
            <a:pPr marL="0" lvl="0" indent="0" algn="l" rtl="0">
              <a:lnSpc>
                <a:spcPct val="100000"/>
              </a:lnSpc>
              <a:spcBef>
                <a:spcPts val="0"/>
              </a:spcBef>
              <a:spcAft>
                <a:spcPts val="0"/>
              </a:spcAft>
              <a:buSzPts val="1100"/>
              <a:buNone/>
            </a:pPr>
            <a:r>
              <a:rPr lang="en-GB" dirty="0"/>
              <a:t>External CSS: External CSS contains a separate CSS file with a .</a:t>
            </a:r>
            <a:r>
              <a:rPr lang="en-GB" dirty="0" err="1"/>
              <a:t>css</a:t>
            </a:r>
            <a:r>
              <a:rPr lang="en-GB" dirty="0"/>
              <a:t> extension which contains only style property with the help of tag attributes.</a:t>
            </a:r>
          </a:p>
          <a:p>
            <a:pPr marL="0" lvl="0" indent="0" algn="l" rtl="0">
              <a:lnSpc>
                <a:spcPct val="100000"/>
              </a:lnSpc>
              <a:spcBef>
                <a:spcPts val="0"/>
              </a:spcBef>
              <a:spcAft>
                <a:spcPts val="0"/>
              </a:spcAft>
              <a:buSzPts val="1100"/>
              <a:buNone/>
            </a:pPr>
            <a:r>
              <a:rPr lang="en-GB" dirty="0"/>
              <a:t>selector{</a:t>
            </a:r>
          </a:p>
          <a:p>
            <a:pPr marL="0" lvl="0" indent="0" algn="l" rtl="0">
              <a:lnSpc>
                <a:spcPct val="100000"/>
              </a:lnSpc>
              <a:spcBef>
                <a:spcPts val="0"/>
              </a:spcBef>
              <a:spcAft>
                <a:spcPts val="0"/>
              </a:spcAft>
              <a:buSzPts val="1100"/>
              <a:buNone/>
            </a:pPr>
            <a:r>
              <a:rPr lang="en-GB" dirty="0"/>
              <a:t>    property1: value1;</a:t>
            </a:r>
          </a:p>
          <a:p>
            <a:pPr marL="0" lvl="0" indent="0" algn="l" rtl="0">
              <a:lnSpc>
                <a:spcPct val="100000"/>
              </a:lnSpc>
              <a:spcBef>
                <a:spcPts val="0"/>
              </a:spcBef>
              <a:spcAft>
                <a:spcPts val="0"/>
              </a:spcAft>
              <a:buSzPts val="1100"/>
              <a:buNone/>
            </a:pPr>
            <a:r>
              <a:rPr lang="en-GB" dirty="0"/>
              <a:t>    property2: value2;</a:t>
            </a:r>
          </a:p>
          <a:p>
            <a:pPr marL="0" lvl="0" indent="0" algn="l" rtl="0">
              <a:lnSpc>
                <a:spcPct val="100000"/>
              </a:lnSpc>
              <a:spcBef>
                <a:spcPts val="0"/>
              </a:spcBef>
              <a:spcAft>
                <a:spcPts val="0"/>
              </a:spcAft>
              <a:buSzPts val="1100"/>
              <a:buNone/>
            </a:pPr>
            <a:r>
              <a:rPr lang="en-GB" dirty="0"/>
              <a:t>}</a:t>
            </a:r>
          </a:p>
          <a:p>
            <a:pPr marL="0" lvl="0" indent="0" algn="l" rtl="0">
              <a:lnSpc>
                <a:spcPct val="100000"/>
              </a:lnSpc>
              <a:spcBef>
                <a:spcPts val="0"/>
              </a:spcBef>
              <a:spcAft>
                <a:spcPts val="0"/>
              </a:spcAft>
              <a:buSzPts val="1100"/>
              <a:buNone/>
            </a:pPr>
            <a:r>
              <a:rPr lang="en-GB" dirty="0"/>
              <a:t>Include external CSS file: The external CSS file is linked to the HTML document using a link tag.</a:t>
            </a:r>
          </a:p>
          <a:p>
            <a:pPr marL="0" lvl="0" indent="0" algn="l" rtl="0">
              <a:lnSpc>
                <a:spcPct val="100000"/>
              </a:lnSpc>
              <a:spcBef>
                <a:spcPts val="0"/>
              </a:spcBef>
              <a:spcAft>
                <a:spcPts val="0"/>
              </a:spcAft>
              <a:buSzPts val="1100"/>
              <a:buNone/>
            </a:pPr>
            <a:r>
              <a:rPr lang="en-GB" dirty="0"/>
              <a:t>&lt;link </a:t>
            </a:r>
            <a:r>
              <a:rPr lang="en-GB" dirty="0" err="1"/>
              <a:t>rel</a:t>
            </a:r>
            <a:r>
              <a:rPr lang="en-GB" dirty="0"/>
              <a:t>="stylesheet" type="text/</a:t>
            </a:r>
            <a:r>
              <a:rPr lang="en-GB" dirty="0" err="1"/>
              <a:t>css</a:t>
            </a:r>
            <a:r>
              <a:rPr lang="en-GB" dirty="0"/>
              <a:t>" </a:t>
            </a:r>
            <a:r>
              <a:rPr lang="en-GB" dirty="0" err="1"/>
              <a:t>href</a:t>
            </a:r>
            <a:r>
              <a:rPr lang="en-GB" dirty="0"/>
              <a:t>="/style.css" /&gt;</a:t>
            </a:r>
          </a:p>
          <a:p>
            <a:pPr marL="0" lvl="0" indent="0" algn="l" rtl="0">
              <a:lnSpc>
                <a:spcPct val="100000"/>
              </a:lnSpc>
              <a:spcBef>
                <a:spcPts val="0"/>
              </a:spcBef>
              <a:spcAft>
                <a:spcPts val="0"/>
              </a:spcAft>
              <a:buSzPts val="1100"/>
              <a:buNone/>
            </a:pPr>
            <a:r>
              <a:rPr lang="en-GB" dirty="0"/>
              <a:t>Internal CSS or Embedded: CSS is embedded within the HTML file using a style HTML tag.</a:t>
            </a:r>
          </a:p>
          <a:p>
            <a:pPr marL="0" lvl="0" indent="0" algn="l" rtl="0">
              <a:lnSpc>
                <a:spcPct val="100000"/>
              </a:lnSpc>
              <a:spcBef>
                <a:spcPts val="0"/>
              </a:spcBef>
              <a:spcAft>
                <a:spcPts val="0"/>
              </a:spcAft>
              <a:buSzPts val="1100"/>
              <a:buNone/>
            </a:pPr>
            <a:r>
              <a:rPr lang="en-GB" dirty="0"/>
              <a:t>&lt;style type="text/</a:t>
            </a:r>
            <a:r>
              <a:rPr lang="en-GB" dirty="0" err="1"/>
              <a:t>css</a:t>
            </a:r>
            <a:r>
              <a:rPr lang="en-GB" dirty="0"/>
              <a:t>"&gt;div { </a:t>
            </a:r>
            <a:r>
              <a:rPr lang="en-GB" dirty="0" err="1"/>
              <a:t>color</a:t>
            </a:r>
            <a:r>
              <a:rPr lang="en-GB" dirty="0"/>
              <a:t>: #444;}&lt;/style&gt; </a:t>
            </a:r>
          </a:p>
          <a:p>
            <a:pPr marL="0" lvl="0" indent="0" algn="l" rtl="0">
              <a:lnSpc>
                <a:spcPct val="100000"/>
              </a:lnSpc>
              <a:spcBef>
                <a:spcPts val="0"/>
              </a:spcBef>
              <a:spcAft>
                <a:spcPts val="0"/>
              </a:spcAft>
              <a:buSzPts val="1100"/>
              <a:buNone/>
            </a:pPr>
            <a:r>
              <a:rPr lang="en-GB" dirty="0"/>
              <a:t>Inline CSS: It contains CSS properties in the body section specified within HTML tags.</a:t>
            </a:r>
          </a:p>
          <a:p>
            <a:pPr marL="0" lvl="0" indent="0" algn="l" rtl="0">
              <a:lnSpc>
                <a:spcPct val="100000"/>
              </a:lnSpc>
              <a:spcBef>
                <a:spcPts val="0"/>
              </a:spcBef>
              <a:spcAft>
                <a:spcPts val="0"/>
              </a:spcAft>
              <a:buSzPts val="1100"/>
              <a:buNone/>
            </a:pPr>
            <a:r>
              <a:rPr lang="en-GB" dirty="0"/>
              <a:t>&lt;tag style="property: value"&gt; &lt;/tag&gt; </a:t>
            </a: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1017291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None/>
            </a:pPr>
            <a:r>
              <a:rPr lang="en-US" dirty="0"/>
              <a:t>Trainer will switch the window to the Visual Studio code and performs the hand-on classroom exercise. The trainer will also explain the syntax of CSS</a:t>
            </a:r>
          </a:p>
        </p:txBody>
      </p:sp>
    </p:spTree>
    <p:extLst>
      <p:ext uri="{BB962C8B-B14F-4D97-AF65-F5344CB8AC3E}">
        <p14:creationId xmlns:p14="http://schemas.microsoft.com/office/powerpoint/2010/main" val="211188451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solidFill>
                  <a:srgbClr val="0000A8"/>
                </a:solidFill>
              </a:rPr>
              <a:t>As per the syntax of CSS here the trainer will try to explain the different types of selectors through which we can identify HTML element</a:t>
            </a:r>
          </a:p>
          <a:p>
            <a:pPr marL="0" indent="0">
              <a:buNone/>
            </a:pPr>
            <a:r>
              <a:rPr lang="en-IN" b="1" dirty="0">
                <a:solidFill>
                  <a:srgbClr val="0000A8"/>
                </a:solidFill>
              </a:rPr>
              <a:t>---------------------------------------------------------------------</a:t>
            </a:r>
          </a:p>
          <a:p>
            <a:pPr marL="0" indent="0">
              <a:buNone/>
            </a:pPr>
            <a:r>
              <a:rPr lang="en-IN" sz="1100" b="1" dirty="0">
                <a:solidFill>
                  <a:srgbClr val="0000A8"/>
                </a:solidFill>
              </a:rPr>
              <a:t>CSS SELECTORS</a:t>
            </a:r>
            <a:endParaRPr lang="en-IN" dirty="0"/>
          </a:p>
          <a:p>
            <a:pPr marL="0" indent="0">
              <a:buNone/>
            </a:pPr>
            <a:endParaRPr lang="en-IN" sz="1100" b="1" dirty="0">
              <a:solidFill>
                <a:srgbClr val="0000A8"/>
              </a:solidFill>
            </a:endParaRPr>
          </a:p>
          <a:p>
            <a:pPr marL="0" indent="0">
              <a:buNone/>
            </a:pPr>
            <a:r>
              <a:rPr lang="en-IN" b="0" dirty="0">
                <a:solidFill>
                  <a:srgbClr val="0000A8"/>
                </a:solidFill>
              </a:rPr>
              <a:t>There are various types of selectors to identify html element such as</a:t>
            </a:r>
          </a:p>
          <a:p>
            <a:pPr marL="0" indent="0">
              <a:buNone/>
            </a:pPr>
            <a:r>
              <a:rPr lang="en-IN" b="0" dirty="0">
                <a:solidFill>
                  <a:srgbClr val="0000A8"/>
                </a:solidFill>
              </a:rPr>
              <a:t>ID selector, class selector, tag selector, grouping selector, universal selector, etc</a:t>
            </a: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7434570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a:lnSpc>
                <a:spcPct val="100000"/>
              </a:lnSpc>
              <a:spcBef>
                <a:spcPct val="0"/>
              </a:spcBef>
              <a:spcAft>
                <a:spcPct val="0"/>
              </a:spcAft>
              <a:buClrTx/>
              <a:buSzTx/>
              <a:buFontTx/>
              <a:buNone/>
              <a:tabLst>
                <a:tab pos="457200" algn="l"/>
              </a:tabLst>
            </a:pPr>
            <a:r>
              <a:rPr kumimoji="0" lang="en-US" altLang="en-US" b="1" i="0" u="none" strike="noStrike" cap="none" normalizeH="0" baseline="0" dirty="0">
                <a:ln>
                  <a:noFill/>
                </a:ln>
                <a:solidFill>
                  <a:srgbClr val="000000"/>
                </a:solidFill>
                <a:effectLst/>
                <a:ea typeface="Times New Roman" panose="02020603050405020304" pitchFamily="18" charset="0"/>
              </a:rPr>
              <a:t>Selectors</a:t>
            </a:r>
          </a:p>
          <a:p>
            <a:pPr marL="0" marR="0" lvl="0" indent="0" algn="l" defTabSz="914400">
              <a:lnSpc>
                <a:spcPct val="100000"/>
              </a:lnSpc>
              <a:spcBef>
                <a:spcPct val="0"/>
              </a:spcBef>
              <a:spcAft>
                <a:spcPct val="0"/>
              </a:spcAft>
              <a:buClrTx/>
              <a:buSzTx/>
              <a:buFontTx/>
              <a:buNone/>
              <a:tabLst>
                <a:tab pos="457200" algn="l"/>
              </a:tabLst>
            </a:pPr>
            <a:endParaRPr lang="en-US" altLang="en-US" b="1" i="0" u="none" strike="noStrike" cap="none" normalizeH="0" baseline="0" dirty="0">
              <a:ln>
                <a:noFill/>
              </a:ln>
              <a:solidFill>
                <a:srgbClr val="0070C0"/>
              </a:solidFill>
              <a:effectLst/>
              <a:ea typeface="Times New Roman" panose="02020603050405020304" pitchFamily="18"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To apply CSS to an element you need to select it.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457200" algn="l"/>
              </a:tabLst>
            </a:pPr>
            <a:endParaRPr lang="en-US" altLang="en-US" dirty="0">
              <a:solidFill>
                <a:srgbClr val="000000"/>
              </a:solidFill>
              <a:ea typeface="Times New Roman" panose="02020603050405020304" pitchFamily="18" charset="0"/>
              <a:cs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CSS provides you with a number of different ways to do this</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If you've got some text that you only want to be larger and red if it's the first paragraph of an article, how do you do that?</a:t>
            </a: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&lt;article&gt;</a:t>
            </a:r>
            <a:b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&lt;p&gt;I want to be red and larger than the other text.&lt;/p&gt;</a:t>
            </a:r>
            <a:b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&lt;p&gt;I want to be normal sized and the default color.&lt;/p&gt;</a:t>
            </a:r>
            <a:b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&lt;/article&gt;</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You use a CSS selector to find that specific element and apply a CSS rule, like this.</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article p:first-of-type {</a:t>
            </a:r>
            <a:b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color: red;</a:t>
            </a:r>
            <a:b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font-size: 1.5em;</a:t>
            </a:r>
            <a:b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979072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eaLnBrk="0" fontAlgn="base" hangingPunct="0">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b="1" dirty="0">
                <a:latin typeface="+mj-lt"/>
                <a:ea typeface="Times New Roman" panose="02020603050405020304" pitchFamily="18" charset="0"/>
              </a:rPr>
              <a:t>Here the trainer will explain the different selectors and also explain the difference between the various selectors trainer will also explain regarding with selectors must be used in which type of scenario</a:t>
            </a:r>
            <a:endParaRPr lang="en-US" altLang="en-US" b="1" dirty="0"/>
          </a:p>
          <a:p>
            <a:pPr marL="0" indent="0">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b="1" dirty="0">
                <a:latin typeface="+mj-lt"/>
                <a:ea typeface="Times New Roman" panose="02020603050405020304" pitchFamily="18" charset="0"/>
              </a:rPr>
              <a:t>--------------------------------------------------------</a:t>
            </a:r>
          </a:p>
          <a:p>
            <a:pPr marL="0" marR="0" lvl="0" indent="0" algn="l" defTabSz="91440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1" i="0" u="none" strike="noStrike" cap="none" normalizeH="0" baseline="0" dirty="0">
                <a:ln>
                  <a:noFill/>
                </a:ln>
                <a:solidFill>
                  <a:srgbClr val="000000"/>
                </a:solidFill>
                <a:effectLst/>
                <a:latin typeface="+mj-lt"/>
                <a:ea typeface="Times New Roman" panose="02020603050405020304" pitchFamily="18" charset="0"/>
              </a:rPr>
              <a:t>Type selector </a:t>
            </a:r>
            <a:endParaRPr lang="en-US" dirty="0"/>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b="0" i="0" u="none" strike="noStrike" cap="none" normalizeH="0" baseline="0" dirty="0">
              <a:ln>
                <a:noFill/>
              </a:ln>
              <a:solidFill>
                <a:srgbClr val="1F3763"/>
              </a:solidFill>
              <a:effectLst/>
              <a:latin typeface="+mj-lt"/>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A type selector matches a HTML element directly.</a:t>
            </a: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b="0" i="0" u="none" strike="noStrike" cap="none" normalizeH="0" baseline="0" dirty="0">
              <a:ln>
                <a:noFill/>
              </a:ln>
              <a:solidFill>
                <a:srgbClr val="1F3763"/>
              </a:solidFill>
              <a:effectLst/>
              <a:latin typeface="+mj-lt"/>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section {</a:t>
            </a:r>
            <a:b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  padding: 2em;</a:t>
            </a:r>
            <a:b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a:t>
            </a:r>
            <a:r>
              <a:rPr kumimoji="0" lang="en-US" altLang="en-US" b="0" i="0" u="none" strike="noStrike" cap="none" normalizeH="0" baseline="0" dirty="0">
                <a:ln>
                  <a:noFill/>
                </a:ln>
                <a:solidFill>
                  <a:schemeClr val="tx1"/>
                </a:solidFill>
                <a:effectLst/>
                <a:latin typeface="+mj-lt"/>
              </a:rPr>
              <a:t> </a:t>
            </a: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b="0"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This rule causes every &lt;section&gt; element to have 2em of padding on all sides.</a:t>
            </a: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1"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Class selector</a:t>
            </a: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b="0" i="0" u="none" strike="noStrike" cap="none" normalizeH="0" baseline="0" dirty="0">
              <a:ln>
                <a:noFill/>
              </a:ln>
              <a:solidFill>
                <a:srgbClr val="1F3763"/>
              </a:solidFill>
              <a:effectLst/>
              <a:latin typeface="+mj-lt"/>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A HTML element can have one or more items defined in their class attribute. The class selector matches any element that has that class applied to it.</a:t>
            </a: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&lt;div class="my-class"&gt;&lt;/div&gt;</a:t>
            </a:r>
            <a:b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&lt;button class="my-class"&gt;&lt;/button&gt;</a:t>
            </a:r>
            <a:b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&lt;p class="my-class"&gt;&lt;/p&gt;</a:t>
            </a:r>
            <a:endParaRPr kumimoji="0" lang="en-US" altLang="en-US" b="0"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Any element that has the class applied to it will get colored red:</a:t>
            </a:r>
            <a:endParaRPr kumimoji="0" lang="en-US" altLang="en-US" b="0"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.my-class {</a:t>
            </a:r>
            <a:b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  color: red;</a:t>
            </a:r>
            <a:b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b="0" i="0" u="none" strike="noStrike" cap="none" normalizeH="0" baseline="0" dirty="0">
              <a:ln>
                <a:noFill/>
              </a:ln>
              <a:solidFill>
                <a:schemeClr val="tx1"/>
              </a:solidFill>
              <a:effectLst/>
              <a:latin typeface="+mj-lt"/>
            </a:endParaRPr>
          </a:p>
          <a:p>
            <a:endParaRPr lang="en-IN" dirty="0">
              <a:effectLst/>
              <a:latin typeface="+mj-lt"/>
              <a:ea typeface="Times New Roman" panose="02020603050405020304" pitchFamily="18"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273233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IN" sz="1200" b="1" dirty="0">
                <a:solidFill>
                  <a:srgbClr val="0000A8"/>
                </a:solidFill>
              </a:rPr>
              <a:t>Grouping selectors </a:t>
            </a:r>
          </a:p>
          <a:p>
            <a:endParaRPr lang="en-IN" dirty="0"/>
          </a:p>
          <a:p>
            <a:pPr marL="0" indent="0">
              <a:buNone/>
            </a:pPr>
            <a:r>
              <a:rPr lang="en-IN" dirty="0"/>
              <a:t>A selector doesn't have to match only a single element. You can group multiple selectors by separating them with commas:</a:t>
            </a:r>
          </a:p>
          <a:p>
            <a:pPr marL="0" indent="0">
              <a:buNone/>
            </a:pPr>
            <a:endParaRPr lang="en-IN" dirty="0"/>
          </a:p>
          <a:p>
            <a:pPr marL="0" indent="0">
              <a:buNone/>
            </a:pPr>
            <a:r>
              <a:rPr lang="en-IN" dirty="0"/>
              <a:t>strong,</a:t>
            </a:r>
          </a:p>
          <a:p>
            <a:pPr marL="0" indent="0">
              <a:buNone/>
            </a:pPr>
            <a:r>
              <a:rPr lang="en-IN" dirty="0" err="1"/>
              <a:t>em</a:t>
            </a:r>
            <a:r>
              <a:rPr lang="en-IN" dirty="0"/>
              <a:t>,</a:t>
            </a:r>
          </a:p>
          <a:p>
            <a:pPr marL="0" indent="0">
              <a:buNone/>
            </a:pPr>
            <a:r>
              <a:rPr lang="en-IN" dirty="0"/>
              <a:t>.my-class,</a:t>
            </a:r>
          </a:p>
          <a:p>
            <a:pPr marL="0" indent="0">
              <a:buNone/>
            </a:pPr>
            <a:r>
              <a:rPr lang="en-IN" dirty="0"/>
              <a:t>[lang] {</a:t>
            </a:r>
          </a:p>
          <a:p>
            <a:pPr marL="0" indent="0">
              <a:buNone/>
            </a:pPr>
            <a:r>
              <a:rPr lang="en-IN" dirty="0"/>
              <a:t>  </a:t>
            </a:r>
            <a:r>
              <a:rPr lang="en-IN" dirty="0" err="1"/>
              <a:t>color</a:t>
            </a:r>
            <a:r>
              <a:rPr lang="en-IN" dirty="0"/>
              <a:t>: red;</a:t>
            </a:r>
          </a:p>
          <a:p>
            <a:pPr marL="0" indent="0">
              <a:buNone/>
            </a:pPr>
            <a:r>
              <a:rPr lang="en-IN" dirty="0"/>
              <a:t>} </a:t>
            </a:r>
          </a:p>
          <a:p>
            <a:pPr marL="0" indent="0">
              <a:buNone/>
            </a:pPr>
            <a:r>
              <a:rPr lang="en-IN" b="1" dirty="0">
                <a:solidFill>
                  <a:srgbClr val="0000A8"/>
                </a:solidFill>
              </a:rPr>
              <a:t>ID selector</a:t>
            </a:r>
          </a:p>
          <a:p>
            <a:pPr marL="0" indent="0">
              <a:buNone/>
            </a:pPr>
            <a:endParaRPr lang="en-IN" dirty="0"/>
          </a:p>
          <a:p>
            <a:pPr marL="0" indent="0">
              <a:buNone/>
            </a:pPr>
            <a:r>
              <a:rPr lang="en-IN" dirty="0"/>
              <a:t>An HTML element with an id attribute should be the only element on a page with that ID value. You select elements with an ID selector like this:</a:t>
            </a:r>
          </a:p>
          <a:p>
            <a:pPr marL="0" indent="0">
              <a:buNone/>
            </a:pPr>
            <a:endParaRPr lang="en-IN" dirty="0"/>
          </a:p>
          <a:p>
            <a:pPr marL="0" indent="0">
              <a:buNone/>
            </a:pPr>
            <a:r>
              <a:rPr lang="en-IN" dirty="0"/>
              <a:t>#rad {</a:t>
            </a:r>
          </a:p>
          <a:p>
            <a:pPr marL="0" indent="0">
              <a:buNone/>
            </a:pPr>
            <a:r>
              <a:rPr lang="en-IN" dirty="0"/>
              <a:t>  border: 1px solid blue;</a:t>
            </a:r>
          </a:p>
          <a:p>
            <a:pPr marL="0" indent="0">
              <a:buNone/>
            </a:pPr>
            <a:r>
              <a:rPr lang="en-IN" dirty="0"/>
              <a:t>} </a:t>
            </a:r>
          </a:p>
          <a:p>
            <a:pPr marL="0" indent="0">
              <a:buNone/>
            </a:pPr>
            <a:r>
              <a:rPr lang="en-IN" dirty="0"/>
              <a:t>This CSS would apply a blue border to the HTML element that has an id of rad, like this:</a:t>
            </a:r>
          </a:p>
          <a:p>
            <a:pPr marL="0" indent="0">
              <a:buNone/>
            </a:pPr>
            <a:r>
              <a:rPr lang="en-IN" dirty="0"/>
              <a:t>&lt;div id="rad"&gt;&lt;/div&gt; </a:t>
            </a: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266023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a:p>
            <a:pPr marL="158750" indent="0">
              <a:buNone/>
            </a:pPr>
            <a:r>
              <a:rPr lang="en-IN" b="1" dirty="0">
                <a:solidFill>
                  <a:srgbClr val="0000A8"/>
                </a:solidFill>
              </a:rPr>
              <a:t>Universal selector</a:t>
            </a:r>
            <a:r>
              <a:rPr lang="en-IN" dirty="0"/>
              <a:t>—also known as a wildcard—matches any element.</a:t>
            </a:r>
          </a:p>
          <a:p>
            <a:pPr marL="158750" indent="0">
              <a:buNone/>
            </a:pPr>
            <a:r>
              <a:rPr lang="en-IN" dirty="0"/>
              <a:t>* {</a:t>
            </a:r>
          </a:p>
          <a:p>
            <a:pPr marL="158750" indent="0">
              <a:buNone/>
            </a:pPr>
            <a:r>
              <a:rPr lang="en-IN" dirty="0"/>
              <a:t>  </a:t>
            </a:r>
            <a:r>
              <a:rPr lang="en-IN" dirty="0" err="1"/>
              <a:t>color</a:t>
            </a:r>
            <a:r>
              <a:rPr lang="en-IN" dirty="0"/>
              <a:t>: </a:t>
            </a:r>
            <a:r>
              <a:rPr lang="en-IN" dirty="0" err="1"/>
              <a:t>hotpink</a:t>
            </a:r>
            <a:r>
              <a:rPr lang="en-IN" dirty="0"/>
              <a:t>;</a:t>
            </a:r>
          </a:p>
          <a:p>
            <a:pPr marL="158750" indent="0">
              <a:buNone/>
            </a:pPr>
            <a:r>
              <a:rPr lang="en-IN" dirty="0"/>
              <a:t>} </a:t>
            </a:r>
          </a:p>
          <a:p>
            <a:pPr marL="158750" indent="0">
              <a:buNone/>
            </a:pPr>
            <a:r>
              <a:rPr lang="en-IN" dirty="0"/>
              <a:t>This rule causes every HTML element on the page to have </a:t>
            </a:r>
            <a:r>
              <a:rPr lang="en-IN" dirty="0" err="1"/>
              <a:t>hotpink</a:t>
            </a:r>
            <a:r>
              <a:rPr lang="en-IN" dirty="0"/>
              <a:t> text.</a:t>
            </a:r>
          </a:p>
          <a:p>
            <a:pPr marL="158750" indent="0">
              <a:buNone/>
            </a:pPr>
            <a:endParaRPr lang="en-IN" dirty="0"/>
          </a:p>
          <a:p>
            <a:pPr marL="158750" indent="0">
              <a:buNone/>
            </a:pPr>
            <a:r>
              <a:rPr lang="en-IN" b="1" dirty="0">
                <a:solidFill>
                  <a:srgbClr val="0000A8"/>
                </a:solidFill>
              </a:rPr>
              <a:t>Attribute selector</a:t>
            </a:r>
          </a:p>
          <a:p>
            <a:pPr marL="158750" indent="0">
              <a:buNone/>
            </a:pPr>
            <a:endParaRPr lang="en-IN" b="1" dirty="0">
              <a:solidFill>
                <a:srgbClr val="0000A8"/>
              </a:solidFill>
            </a:endParaRPr>
          </a:p>
          <a:p>
            <a:pPr marL="158750" indent="0">
              <a:buNone/>
            </a:pPr>
            <a:r>
              <a:rPr lang="en-IN" dirty="0"/>
              <a:t>Instruct CSS to look for attributes by wrapping the selector with square brackets ([ ]).</a:t>
            </a:r>
          </a:p>
          <a:p>
            <a:pPr marL="158750" indent="0">
              <a:buNone/>
            </a:pPr>
            <a:r>
              <a:rPr lang="en-IN" dirty="0"/>
              <a:t>[data-type='primary'] {</a:t>
            </a:r>
          </a:p>
          <a:p>
            <a:pPr marL="158750" indent="0">
              <a:buNone/>
            </a:pPr>
            <a:r>
              <a:rPr lang="en-IN" dirty="0"/>
              <a:t>  </a:t>
            </a:r>
            <a:r>
              <a:rPr lang="en-IN" dirty="0" err="1"/>
              <a:t>color</a:t>
            </a:r>
            <a:r>
              <a:rPr lang="en-IN" dirty="0"/>
              <a:t>: red;</a:t>
            </a:r>
          </a:p>
          <a:p>
            <a:pPr marL="158750" indent="0">
              <a:buNone/>
            </a:pPr>
            <a:r>
              <a:rPr lang="en-IN" dirty="0"/>
              <a:t>} </a:t>
            </a:r>
          </a:p>
          <a:p>
            <a:pPr marL="158750" indent="0">
              <a:buNone/>
            </a:pPr>
            <a:r>
              <a:rPr lang="en-IN" dirty="0"/>
              <a:t>This CSS looks for all elements that have an attribute of data-type with a value of primary, like this:</a:t>
            </a:r>
          </a:p>
          <a:p>
            <a:pPr marL="158750" indent="0">
              <a:buNone/>
            </a:pPr>
            <a:r>
              <a:rPr lang="en-IN" dirty="0"/>
              <a:t>&lt;div data-type="primary"&gt;&lt;/div&gt; </a:t>
            </a:r>
          </a:p>
          <a:p>
            <a:pPr marL="158750" indent="0">
              <a:buNone/>
            </a:pPr>
            <a:r>
              <a:rPr lang="en-IN" dirty="0"/>
              <a:t>Instead of looking for a specific value of data-type, you can also look for elements with the attribute present, regardless of its value.</a:t>
            </a:r>
          </a:p>
          <a:p>
            <a:pPr marL="158750" indent="0">
              <a:buNone/>
            </a:pPr>
            <a:r>
              <a:rPr lang="en-IN" dirty="0"/>
              <a:t>[data-type] {</a:t>
            </a:r>
          </a:p>
          <a:p>
            <a:pPr marL="158750" indent="0">
              <a:buNone/>
            </a:pPr>
            <a:r>
              <a:rPr lang="en-IN" dirty="0"/>
              <a:t>  </a:t>
            </a:r>
            <a:r>
              <a:rPr lang="en-IN" dirty="0" err="1"/>
              <a:t>color</a:t>
            </a:r>
            <a:r>
              <a:rPr lang="en-IN" dirty="0"/>
              <a:t>: red;</a:t>
            </a:r>
          </a:p>
          <a:p>
            <a:pPr marL="158750" indent="0">
              <a:buNone/>
            </a:pPr>
            <a:r>
              <a:rPr lang="en-IN" dirty="0"/>
              <a:t>}&lt;div data-type="primary"&gt;&lt;/div&gt;</a:t>
            </a:r>
          </a:p>
          <a:p>
            <a:pPr marL="158750" indent="0">
              <a:buNone/>
            </a:pPr>
            <a:r>
              <a:rPr lang="en-IN" dirty="0"/>
              <a:t>&lt;div data-type="secondary"&gt;&lt;/div&gt; </a:t>
            </a:r>
          </a:p>
          <a:p>
            <a:pPr marL="158750" indent="0">
              <a:buNone/>
            </a:pPr>
            <a:r>
              <a:rPr lang="en-IN" dirty="0"/>
              <a:t>Both of these &lt;div&gt; elements will have red text.</a:t>
            </a:r>
          </a:p>
          <a:p>
            <a:pPr marL="158750" indent="0">
              <a:buNone/>
            </a:pPr>
            <a:endParaRPr lang="en-IN" dirty="0"/>
          </a:p>
        </p:txBody>
      </p:sp>
    </p:spTree>
    <p:extLst>
      <p:ext uri="{BB962C8B-B14F-4D97-AF65-F5344CB8AC3E}">
        <p14:creationId xmlns:p14="http://schemas.microsoft.com/office/powerpoint/2010/main" val="30408535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None/>
            </a:pPr>
            <a:r>
              <a:rPr lang="en-US" dirty="0"/>
              <a:t>Trainer will switch the window to the Visual Studio code and performs the hand-on classroom exercise. </a:t>
            </a:r>
          </a:p>
        </p:txBody>
      </p:sp>
    </p:spTree>
    <p:extLst>
      <p:ext uri="{BB962C8B-B14F-4D97-AF65-F5344CB8AC3E}">
        <p14:creationId xmlns:p14="http://schemas.microsoft.com/office/powerpoint/2010/main" val="7352151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dirty="0">
                <a:solidFill>
                  <a:srgbClr val="0000A8"/>
                </a:solidFill>
              </a:rPr>
              <a:t>The trainer will explain the importance of box model and explain the components of box model</a:t>
            </a:r>
          </a:p>
          <a:p>
            <a:pPr marL="0" indent="0">
              <a:buNone/>
            </a:pPr>
            <a:endParaRPr lang="en-IN" b="1" dirty="0">
              <a:solidFill>
                <a:srgbClr val="0000A8"/>
              </a:solidFill>
            </a:endParaRPr>
          </a:p>
          <a:p>
            <a:pPr marL="0" indent="0">
              <a:buNone/>
            </a:pPr>
            <a:r>
              <a:rPr lang="en-IN" b="1" dirty="0">
                <a:solidFill>
                  <a:srgbClr val="0000A8"/>
                </a:solidFill>
              </a:rPr>
              <a:t>----------------------------------------------------------------------------------------------</a:t>
            </a:r>
          </a:p>
          <a:p>
            <a:pPr marL="0" indent="0">
              <a:buNone/>
            </a:pPr>
            <a:r>
              <a:rPr lang="en-IN" b="1" dirty="0">
                <a:solidFill>
                  <a:srgbClr val="0000A8"/>
                </a:solidFill>
              </a:rPr>
              <a:t>BOX MODEL</a:t>
            </a:r>
            <a:endParaRPr lang="en-IN" dirty="0"/>
          </a:p>
          <a:p>
            <a:pPr marL="0" indent="0">
              <a:buNone/>
            </a:pPr>
            <a:endParaRPr lang="en-IN" b="1" dirty="0">
              <a:solidFill>
                <a:srgbClr val="0000A8"/>
              </a:solidFill>
            </a:endParaRPr>
          </a:p>
          <a:p>
            <a:pPr marL="0" indent="0">
              <a:buNone/>
            </a:pPr>
            <a:r>
              <a:rPr lang="en-IN" b="0" dirty="0">
                <a:solidFill>
                  <a:srgbClr val="0000A8"/>
                </a:solidFill>
              </a:rPr>
              <a:t>Box model consists of 4 elements : content, padding, margin and border</a:t>
            </a:r>
          </a:p>
        </p:txBody>
      </p:sp>
    </p:spTree>
    <p:extLst>
      <p:ext uri="{BB962C8B-B14F-4D97-AF65-F5344CB8AC3E}">
        <p14:creationId xmlns:p14="http://schemas.microsoft.com/office/powerpoint/2010/main" val="427402032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A8"/>
                </a:solidFill>
                <a:effectLst/>
                <a:latin typeface="+mn-lt"/>
                <a:ea typeface="Times New Roman" panose="02020603050405020304" pitchFamily="18" charset="0"/>
                <a:cs typeface="Arial" panose="020B0604020202020204" pitchFamily="34" charset="0"/>
              </a:rPr>
              <a:t>What Is The CSS Box Model?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rgbClr val="0000A8"/>
              </a:solidFill>
              <a:effectLst/>
              <a:latin typeface="+mn-lt"/>
              <a:ea typeface="Times New Roman" panose="02020603050405020304" pitchFamily="18" charset="0"/>
              <a:cs typeface="Shruti" panose="020B0502040204020203"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n-lt"/>
                <a:ea typeface="Times New Roman" panose="02020603050405020304" pitchFamily="18" charset="0"/>
                <a:cs typeface="Arial" panose="020B0604020202020204" pitchFamily="34" charset="0"/>
              </a:rPr>
              <a:t>The CSS Box Model describes all the HTML elements of the webpage as rectangular boxes.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dirty="0">
              <a:latin typeface="+mn-lt"/>
              <a:ea typeface="Times New Roman" panose="02020603050405020304" pitchFamily="18" charset="0"/>
              <a:cs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n-lt"/>
                <a:ea typeface="Times New Roman" panose="02020603050405020304" pitchFamily="18" charset="0"/>
                <a:cs typeface="Arial" panose="020B0604020202020204" pitchFamily="34" charset="0"/>
              </a:rPr>
              <a:t>As shown in the graphic below, let it be the logo, contents of the navigation bar or buttons, everything is a box.</a:t>
            </a:r>
            <a:r>
              <a:rPr kumimoji="0" lang="en-US" altLang="en-US" b="0" i="0" u="none" strike="noStrike" cap="none" normalizeH="0" baseline="0" dirty="0">
                <a:ln>
                  <a:noFill/>
                </a:ln>
                <a:solidFill>
                  <a:schemeClr val="tx1"/>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mn-lt"/>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460742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n-US" sz="1100" b="1" dirty="0">
                <a:solidFill>
                  <a:srgbClr val="002060"/>
                </a:solidFill>
              </a:rPr>
              <a:t>What is Internet?</a:t>
            </a:r>
            <a:endParaRPr lang="en-US" sz="1100" b="1" dirty="0">
              <a:solidFill>
                <a:schemeClr val="accent1"/>
              </a:solidFill>
            </a:endParaRPr>
          </a:p>
          <a:p>
            <a:pPr marL="457200" indent="-298450">
              <a:buFont typeface="Arial" panose="020B0604020202020204" pitchFamily="34" charset="0"/>
              <a:buChar char="•"/>
            </a:pPr>
            <a:endParaRPr lang="en-IN" dirty="0"/>
          </a:p>
          <a:p>
            <a:pPr marL="457200" indent="-298450">
              <a:buFont typeface="Arial" panose="020B0604020202020204" pitchFamily="34" charset="0"/>
              <a:buChar char="•"/>
            </a:pPr>
            <a:r>
              <a:rPr lang="en-IN" dirty="0"/>
              <a:t>Internet is a world-wide global system of interconnected computer networks.</a:t>
            </a:r>
          </a:p>
          <a:p>
            <a:pPr marL="457200" indent="-298450">
              <a:buFont typeface="Arial" panose="020B0604020202020204" pitchFamily="34" charset="0"/>
              <a:buChar char="•"/>
            </a:pPr>
            <a:endParaRPr lang="en-IN" dirty="0"/>
          </a:p>
          <a:p>
            <a:pPr marL="457200" indent="-298450">
              <a:buFont typeface="Arial" panose="020B0604020202020204" pitchFamily="34" charset="0"/>
              <a:buChar char="•"/>
            </a:pPr>
            <a:r>
              <a:rPr lang="en-IN" dirty="0"/>
              <a:t>Internet uses the standard Internet Protocol (TCP/IP)</a:t>
            </a:r>
            <a:r>
              <a:rPr lang="en-IN" baseline="0" dirty="0"/>
              <a:t> to communicate between networks and devices. It is a network of networks that consists of private, public, academic, business, and government networks of local to global scope, linked by a broad array of electronic, wireless, and optical networking technologies. The Internet carries a vast range of information resources and services, such as the inter-linked hypertext documents and applications of the World Wide Web (WWW), electronic mail, telephony, and file sharing.</a:t>
            </a:r>
          </a:p>
          <a:p>
            <a:pPr marL="158750" indent="0">
              <a:buFont typeface="Arial" panose="020B0604020202020204" pitchFamily="34" charset="0"/>
              <a:buNone/>
            </a:pPr>
            <a:r>
              <a:rPr lang="en-IN" baseline="0" dirty="0"/>
              <a:t>Reference - https://en.wikipedia.org/wiki/Internet</a:t>
            </a:r>
          </a:p>
          <a:p>
            <a:endParaRPr lang="en-IN" dirty="0"/>
          </a:p>
          <a:p>
            <a:endParaRPr lang="en-IN" dirty="0"/>
          </a:p>
        </p:txBody>
      </p:sp>
      <p:sp>
        <p:nvSpPr>
          <p:cNvPr id="4" name="Slide Number Placeholder 3"/>
          <p:cNvSpPr>
            <a:spLocks noGrp="1"/>
          </p:cNvSpPr>
          <p:nvPr>
            <p:ph type="sldNum" sz="quarter" idx="10"/>
          </p:nvPr>
        </p:nvSpPr>
        <p:spPr/>
        <p:txBody>
          <a:bodyPr/>
          <a:lstStyle/>
          <a:p>
            <a:fld id="{54B07DDE-F638-4E3A-B1A3-2D3EEEE80D0D}" type="slidenum">
              <a:rPr lang="en-IN" smtClean="0"/>
              <a:t>5</a:t>
            </a:fld>
            <a:endParaRPr lang="en-IN"/>
          </a:p>
        </p:txBody>
      </p:sp>
    </p:spTree>
    <p:extLst>
      <p:ext uri="{BB962C8B-B14F-4D97-AF65-F5344CB8AC3E}">
        <p14:creationId xmlns:p14="http://schemas.microsoft.com/office/powerpoint/2010/main" val="1007583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eaLnBrk="0" fontAlgn="base" hangingPunct="0">
              <a:spcBef>
                <a:spcPct val="0"/>
              </a:spcBef>
              <a:spcAft>
                <a:spcPct val="0"/>
              </a:spcAft>
              <a:buClrTx/>
              <a:buSzTx/>
              <a:buNone/>
            </a:pPr>
            <a:r>
              <a:rPr lang="en-US" altLang="en-US" sz="1600" dirty="0">
                <a:ea typeface="Times New Roman" panose="02020603050405020304" pitchFamily="18" charset="0"/>
              </a:rPr>
              <a:t>Here Trainer needs to explain all the various properties of padding, border, margin and also mention the shorthand properties which can be used. trainer needs to also explain the requirement of various properties</a:t>
            </a:r>
            <a:r>
              <a:rPr lang="en-US" dirty="0">
                <a:ea typeface="Times New Roman" panose="02020603050405020304" pitchFamily="18" charset="0"/>
              </a:rPr>
              <a:t> and the shorthand property</a:t>
            </a:r>
            <a:endParaRPr lang="en-US" dirty="0"/>
          </a:p>
          <a:p>
            <a:pPr marL="0" indent="0">
              <a:spcBef>
                <a:spcPct val="0"/>
              </a:spcBef>
              <a:spcAft>
                <a:spcPct val="0"/>
              </a:spcAft>
              <a:buClrTx/>
              <a:buSzTx/>
              <a:buNone/>
            </a:pPr>
            <a:r>
              <a:rPr lang="en-US" altLang="en-US" sz="1600" b="1" dirty="0">
                <a:ea typeface="Times New Roman" panose="02020603050405020304" pitchFamily="18" charset="0"/>
              </a:rPr>
              <a:t>----------------------------------------------------------------------</a:t>
            </a:r>
          </a:p>
          <a:p>
            <a:pPr marL="0" marR="0" lvl="0" indent="0" algn="l" defTabSz="91440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000000"/>
                </a:solidFill>
                <a:effectLst/>
                <a:ea typeface="Times New Roman" panose="02020603050405020304" pitchFamily="18" charset="0"/>
              </a:rPr>
              <a:t>CSS Box-Model:</a:t>
            </a:r>
            <a:endParaRPr lang="en-US" dirty="0"/>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It has</a:t>
            </a:r>
            <a:r>
              <a:rPr kumimoji="0" lang="en-US" altLang="en-US" sz="1100" b="1" i="1"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4 Layers</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1st</a:t>
            </a:r>
            <a:r>
              <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layer: Content</a:t>
            </a:r>
            <a:endPar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2nd</a:t>
            </a:r>
            <a:r>
              <a:rPr kumimoji="0" lang="en-US" altLang="en-US" sz="1100"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layer: Padding</a:t>
            </a:r>
            <a:endPar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3rd</a:t>
            </a:r>
            <a:r>
              <a:rPr kumimoji="0" lang="en-US" altLang="en-US" sz="1100"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layer: Border</a:t>
            </a:r>
            <a:endPar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4th</a:t>
            </a:r>
            <a:r>
              <a:rPr kumimoji="0" lang="en-US" altLang="en-US" sz="1100"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layer: Margin</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How to Setup the Project</a:t>
            </a:r>
            <a:endParaRPr kumimoji="0" lang="en-US" altLang="en-US" sz="13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HTML</a:t>
            </a:r>
            <a:endParaRPr kumimoji="0" lang="en-US" altLang="en-US" sz="12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Open VS Code or Notepad++ and write this code inside the </a:t>
            </a:r>
            <a:r>
              <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body tag:</a:t>
            </a:r>
            <a:endPar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&lt;div class="box-1"&gt; Box-1 &lt;/div&gt;</a:t>
            </a:r>
            <a:r>
              <a:rPr kumimoji="0" lang="en-US" altLang="en-US" sz="6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CSS</a:t>
            </a:r>
            <a:endParaRPr kumimoji="0" lang="en-US" altLang="en-US" sz="12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Clear the default styles of our browser </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  margin: 0px;  padding: 0px;  font-family: sans-serif;}</a:t>
            </a:r>
            <a:r>
              <a:rPr kumimoji="0" lang="en-US" altLang="en-US" sz="6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Now, let's style our box </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.box-1 {  width: 300px;  background-color: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skyblue</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font-size: 50px;</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190554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Padding Property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CSS </a:t>
            </a:r>
            <a:r>
              <a:rPr kumimoji="0" lang="en-US" altLang="en-US" sz="10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padding</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properties are used to generate space around an element's content, inside of any defined borders.</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With CSS, you have full control over the padding. There are properties for setting the padding for each side of an element (top, right, bottom, and left).</a:t>
            </a:r>
            <a:endParaRPr kumimoji="0" lang="en-US" altLang="en-US" sz="12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How to use the padding property in CSS</a:t>
            </a:r>
            <a:endParaRPr kumimoji="0" lang="en-US" altLang="en-US" sz="12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This is the </a:t>
            </a:r>
            <a:r>
              <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shorthand </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of the four padding properties: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padding-top</a:t>
            </a:r>
            <a:endPar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padding-right</a:t>
            </a:r>
            <a:endPar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padding-bottom</a:t>
            </a:r>
            <a:endPar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padding-left</a:t>
            </a: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7674540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defRPr/>
            </a:pPr>
            <a:r>
              <a:rPr lang="en-IN" sz="1100" b="1" dirty="0">
                <a:solidFill>
                  <a:srgbClr val="223366"/>
                </a:solidFill>
              </a:rPr>
              <a:t>Output:</a:t>
            </a: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pPr>
            <a:endParaRPr kumimoji="0" lang="en-US" altLang="en-US" b="0" i="0" u="none" strike="noStrike" cap="none" normalizeH="0" baseline="0" dirty="0">
              <a:ln>
                <a:noFill/>
              </a:ln>
              <a:solidFill>
                <a:srgbClr val="000000"/>
              </a:solidFill>
              <a:effectLst/>
              <a:latin typeface="+mj-lt"/>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pPr>
            <a:r>
              <a:rPr kumimoji="0" lang="en-US" altLang="en-US" b="0" i="0" u="none" strike="noStrike" cap="none" normalizeH="0" baseline="0" dirty="0">
                <a:ln>
                  <a:noFill/>
                </a:ln>
                <a:solidFill>
                  <a:srgbClr val="000000"/>
                </a:solidFill>
                <a:effectLst/>
                <a:latin typeface="+mj-lt"/>
                <a:ea typeface="Calibri" panose="020F0502020204030204" pitchFamily="34" charset="0"/>
                <a:cs typeface="Arial" panose="020B0604020202020204" pitchFamily="34" charset="0"/>
              </a:rPr>
              <a:t>Let's add some padding to our content. </a:t>
            </a:r>
            <a:endPar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 Padding added on top, right, left, bottom of .box-1.box-1{   padding : 100px;}</a:t>
            </a:r>
            <a:r>
              <a:rPr kumimoji="0" lang="en-US" altLang="en-US" b="0" i="0" u="none" strike="noStrike" cap="none" normalizeH="0" baseline="0" dirty="0">
                <a:ln>
                  <a:noFill/>
                </a:ln>
                <a:solidFill>
                  <a:schemeClr val="tx1"/>
                </a:solidFill>
                <a:effectLst/>
                <a:latin typeface="+mj-lt"/>
              </a:rPr>
              <a:t> </a:t>
            </a:r>
          </a:p>
          <a:p>
            <a:endParaRPr lang="en-IN" dirty="0"/>
          </a:p>
        </p:txBody>
      </p:sp>
    </p:spTree>
    <p:extLst>
      <p:ext uri="{BB962C8B-B14F-4D97-AF65-F5344CB8AC3E}">
        <p14:creationId xmlns:p14="http://schemas.microsoft.com/office/powerpoint/2010/main" val="103544048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fontAlgn="base">
              <a:spcBef>
                <a:spcPts val="600"/>
              </a:spcBef>
              <a:spcAft>
                <a:spcPts val="240"/>
              </a:spcAft>
              <a:buNone/>
            </a:pPr>
            <a:r>
              <a:rPr lang="en-IN" sz="1100" b="1" kern="10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The Border Property</a:t>
            </a:r>
          </a:p>
          <a:p>
            <a:pPr marL="0" indent="0" fontAlgn="base">
              <a:spcBef>
                <a:spcPts val="600"/>
              </a:spcBef>
              <a:spcAft>
                <a:spcPts val="240"/>
              </a:spcAft>
              <a:buNone/>
            </a:pPr>
            <a:endParaRPr lang="en-IN" sz="1100" b="1" kern="100" dirty="0">
              <a:solidFill>
                <a:srgbClr val="2F5496"/>
              </a:solidFill>
              <a:effectLst/>
              <a:latin typeface="Calibri Light" panose="020F0302020204030204" pitchFamily="34" charset="0"/>
              <a:ea typeface="Times New Roman" panose="02020603050405020304" pitchFamily="18" charset="0"/>
              <a:cs typeface="Shruti" panose="020B0502040204020203" pitchFamily="34" charset="0"/>
            </a:endParaRPr>
          </a:p>
          <a:p>
            <a:pPr marL="171450" indent="-171450">
              <a:spcAft>
                <a:spcPts val="800"/>
              </a:spcAft>
              <a:buFont typeface="Arial" panose="020B0604020202020204" pitchFamily="34" charset="0"/>
              <a:buChar char="•"/>
            </a:pPr>
            <a:r>
              <a:rPr lang="en-IN" sz="1100" kern="100" dirty="0">
                <a:solidFill>
                  <a:srgbClr val="000000"/>
                </a:solidFill>
                <a:effectLst/>
                <a:latin typeface="Arial" panose="020B0604020202020204" pitchFamily="34" charset="0"/>
                <a:ea typeface="Calibri" panose="020F0502020204030204" pitchFamily="34" charset="0"/>
                <a:cs typeface="Shruti" panose="020B0502040204020203" pitchFamily="34" charset="0"/>
              </a:rPr>
              <a:t>The CSS border properties allow you to specify the style, width, and </a:t>
            </a:r>
            <a:r>
              <a:rPr lang="en-IN" sz="1100" kern="100" dirty="0" err="1">
                <a:solidFill>
                  <a:srgbClr val="000000"/>
                </a:solidFill>
                <a:effectLst/>
                <a:latin typeface="Arial" panose="020B0604020202020204" pitchFamily="34" charset="0"/>
                <a:ea typeface="Calibri" panose="020F0502020204030204" pitchFamily="34" charset="0"/>
                <a:cs typeface="Shruti" panose="020B0502040204020203" pitchFamily="34" charset="0"/>
              </a:rPr>
              <a:t>color</a:t>
            </a:r>
            <a:r>
              <a:rPr lang="en-IN" sz="1100" kern="100" dirty="0">
                <a:solidFill>
                  <a:srgbClr val="000000"/>
                </a:solidFill>
                <a:effectLst/>
                <a:latin typeface="Arial" panose="020B0604020202020204" pitchFamily="34" charset="0"/>
                <a:ea typeface="Calibri" panose="020F0502020204030204" pitchFamily="34" charset="0"/>
                <a:cs typeface="Shruti" panose="020B0502040204020203" pitchFamily="34" charset="0"/>
              </a:rPr>
              <a:t> of an element's border.</a:t>
            </a:r>
            <a:endParaRPr lang="en-IN" sz="1100" kern="100" dirty="0">
              <a:effectLst/>
              <a:latin typeface="Calibri" panose="020F0502020204030204" pitchFamily="34" charset="0"/>
              <a:ea typeface="Calibri" panose="020F0502020204030204" pitchFamily="34" charset="0"/>
              <a:cs typeface="Shruti" panose="020B0502040204020203" pitchFamily="34" charset="0"/>
            </a:endParaRPr>
          </a:p>
          <a:p>
            <a:pPr marL="0" indent="0" fontAlgn="base">
              <a:spcBef>
                <a:spcPts val="600"/>
              </a:spcBef>
              <a:spcAft>
                <a:spcPts val="240"/>
              </a:spcAft>
              <a:buFont typeface="Arial" panose="020B0604020202020204" pitchFamily="34" charset="0"/>
              <a:buNone/>
            </a:pPr>
            <a:r>
              <a:rPr lang="en-IN" sz="1100" b="1" kern="10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How to use the border property in CSS</a:t>
            </a:r>
            <a:endParaRPr lang="en-IN" sz="1100" b="1" kern="100" dirty="0">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171450" indent="-171450">
              <a:spcAft>
                <a:spcPts val="800"/>
              </a:spcAft>
              <a:buFont typeface="Arial" panose="020B0604020202020204" pitchFamily="34" charset="0"/>
              <a:buChar char="•"/>
            </a:pPr>
            <a:r>
              <a:rPr lang="en-IN" sz="1100" kern="100" dirty="0">
                <a:solidFill>
                  <a:srgbClr val="000000"/>
                </a:solidFill>
                <a:effectLst/>
                <a:latin typeface="Arial" panose="020B0604020202020204" pitchFamily="34" charset="0"/>
                <a:ea typeface="Calibri" panose="020F0502020204030204" pitchFamily="34" charset="0"/>
                <a:cs typeface="Shruti" panose="020B0502040204020203" pitchFamily="34" charset="0"/>
              </a:rPr>
              <a:t>the </a:t>
            </a:r>
            <a:r>
              <a:rPr lang="en-IN" sz="1100" b="1" kern="100" dirty="0">
                <a:solidFill>
                  <a:srgbClr val="000000"/>
                </a:solidFill>
                <a:effectLst/>
                <a:latin typeface="Arial" panose="020B0604020202020204" pitchFamily="34" charset="0"/>
                <a:ea typeface="Calibri" panose="020F0502020204030204" pitchFamily="34" charset="0"/>
                <a:cs typeface="Shruti" panose="020B0502040204020203" pitchFamily="34" charset="0"/>
              </a:rPr>
              <a:t>border </a:t>
            </a:r>
            <a:r>
              <a:rPr lang="en-IN" sz="1100" kern="100" dirty="0">
                <a:solidFill>
                  <a:srgbClr val="000000"/>
                </a:solidFill>
                <a:effectLst/>
                <a:latin typeface="Arial" panose="020B0604020202020204" pitchFamily="34" charset="0"/>
                <a:ea typeface="Calibri" panose="020F0502020204030204" pitchFamily="34" charset="0"/>
                <a:cs typeface="Shruti" panose="020B0502040204020203" pitchFamily="34" charset="0"/>
              </a:rPr>
              <a:t>is the space added on top of our </a:t>
            </a:r>
            <a:r>
              <a:rPr lang="en-IN" sz="1100" b="1" kern="100" dirty="0">
                <a:solidFill>
                  <a:srgbClr val="000000"/>
                </a:solidFill>
                <a:effectLst/>
                <a:latin typeface="Arial" panose="020B0604020202020204" pitchFamily="34" charset="0"/>
                <a:ea typeface="Calibri" panose="020F0502020204030204" pitchFamily="34" charset="0"/>
                <a:cs typeface="Shruti" panose="020B0502040204020203" pitchFamily="34" charset="0"/>
              </a:rPr>
              <a:t>main content + padding</a:t>
            </a:r>
            <a:endParaRPr lang="en-IN" sz="1100" kern="100" dirty="0">
              <a:effectLst/>
              <a:latin typeface="Calibri" panose="020F0502020204030204" pitchFamily="34" charset="0"/>
              <a:ea typeface="Calibri" panose="020F0502020204030204" pitchFamily="34" charset="0"/>
              <a:cs typeface="Shruti" panose="020B0502040204020203" pitchFamily="34" charset="0"/>
            </a:endParaRPr>
          </a:p>
          <a:p>
            <a:pPr marL="171450" indent="-171450" fontAlgn="base">
              <a:spcAft>
                <a:spcPts val="800"/>
              </a:spcAft>
              <a:buFont typeface="Arial" panose="020B0604020202020204" pitchFamily="34" charset="0"/>
              <a:buChar char="•"/>
            </a:pP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There are three crucial inputs of the border property:</a:t>
            </a:r>
            <a:endParaRPr lang="en-IN" sz="1100" kern="100" dirty="0">
              <a:effectLst/>
              <a:latin typeface="Calibri" panose="020F0502020204030204" pitchFamily="34" charset="0"/>
              <a:ea typeface="Calibri" panose="020F0502020204030204" pitchFamily="34" charset="0"/>
              <a:cs typeface="Shruti" panose="020B0502040204020203" pitchFamily="34" charset="0"/>
            </a:endParaRPr>
          </a:p>
          <a:p>
            <a:pPr marL="171450" lvl="0" indent="-171450" fontAlgn="base">
              <a:spcAft>
                <a:spcPts val="600"/>
              </a:spcAft>
              <a:buSzPts val="1000"/>
              <a:buFont typeface="Arial" panose="020B0604020202020204" pitchFamily="34" charset="0"/>
              <a:buChar char="•"/>
              <a:tabLst>
                <a:tab pos="457200" algn="l"/>
              </a:tabLst>
            </a:pP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border size</a:t>
            </a:r>
            <a:endParaRPr lang="en-IN" sz="1100" kern="100" dirty="0">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1450" lvl="0" indent="-171450" fontAlgn="base">
              <a:spcAft>
                <a:spcPts val="800"/>
              </a:spcAft>
              <a:buSzPts val="1000"/>
              <a:buFont typeface="Arial" panose="020B0604020202020204" pitchFamily="34" charset="0"/>
              <a:buChar char="•"/>
              <a:tabLst>
                <a:tab pos="457200" algn="l"/>
              </a:tabLst>
            </a:pP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border style : solid / dotted/ dashed</a:t>
            </a:r>
            <a:endParaRPr lang="en-IN" sz="1100" kern="100" dirty="0">
              <a:latin typeface="Calibri" panose="020F0502020204030204" pitchFamily="34" charset="0"/>
              <a:ea typeface="Calibri" panose="020F0502020204030204" pitchFamily="34" charset="0"/>
              <a:cs typeface="Shruti" panose="020B0502040204020203" pitchFamily="34" charset="0"/>
            </a:endParaRPr>
          </a:p>
          <a:p>
            <a:pPr marL="171450" lvl="0" indent="-171450" fontAlgn="base">
              <a:spcAft>
                <a:spcPts val="800"/>
              </a:spcAft>
              <a:buSzPts val="1000"/>
              <a:buFont typeface="Arial" panose="020B0604020202020204" pitchFamily="34" charset="0"/>
              <a:buChar char="•"/>
              <a:tabLst>
                <a:tab pos="457200" algn="l"/>
              </a:tabLst>
            </a:pP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border </a:t>
            </a:r>
            <a:r>
              <a:rPr lang="en-IN" sz="1100" kern="0" dirty="0" err="1">
                <a:solidFill>
                  <a:srgbClr val="000000"/>
                </a:solidFill>
                <a:effectLst/>
                <a:latin typeface="Arial" panose="020B0604020202020204" pitchFamily="34" charset="0"/>
                <a:ea typeface="Times New Roman" panose="02020603050405020304" pitchFamily="18" charset="0"/>
                <a:cs typeface="Shruti" panose="020B0502040204020203" pitchFamily="34" charset="0"/>
              </a:rPr>
              <a:t>color</a:t>
            </a:r>
            <a:endPar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9403747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IN" sz="1100" b="1" dirty="0">
                <a:solidFill>
                  <a:srgbClr val="223366"/>
                </a:solidFill>
              </a:rPr>
              <a:t>Output: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Write this code in your CSS,</a:t>
            </a:r>
            <a:endPar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.box-1 {  width: 300px;  font-size: 50px;  padding: 50px;  border: 10px dashed black;}</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indent="0">
              <a:buNone/>
            </a:pPr>
            <a:r>
              <a:rPr lang="en-IN" dirty="0"/>
              <a:t>OUTPUT</a:t>
            </a:r>
          </a:p>
        </p:txBody>
      </p:sp>
    </p:spTree>
    <p:extLst>
      <p:ext uri="{BB962C8B-B14F-4D97-AF65-F5344CB8AC3E}">
        <p14:creationId xmlns:p14="http://schemas.microsoft.com/office/powerpoint/2010/main" val="250826979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Margin Property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CSS</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margin</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properties are used to create space around elements, outside of any defined borders.</a:t>
            </a:r>
            <a:endParaRPr kumimoji="0" lang="en-US" altLang="en-US" sz="12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How to use margin property in CSS</a:t>
            </a:r>
            <a:endParaRPr kumimoji="0" lang="en-US" altLang="en-US" sz="12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This is the </a:t>
            </a:r>
            <a:r>
              <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shorthand </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for the four properties of the margin property: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margin-top</a:t>
            </a:r>
            <a:endPar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margin-right</a:t>
            </a:r>
            <a:endPar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margin-bottom</a:t>
            </a:r>
            <a:endPar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margin-left</a:t>
            </a:r>
            <a:endParaRPr kumimoji="0" lang="en-US" altLang="en-US" sz="600" b="0" i="0" u="none" strike="noStrike" cap="none" normalizeH="0" baseline="0" dirty="0">
              <a:ln>
                <a:noFill/>
              </a:ln>
              <a:solidFill>
                <a:schemeClr val="tx1"/>
              </a:solidFill>
              <a:effectLst/>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420815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100" b="1" dirty="0">
                <a:solidFill>
                  <a:srgbClr val="223366"/>
                </a:solidFill>
              </a:rPr>
              <a:t>Output: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box-1 {  padding: 50px;  border: 10px dashed black;  margin: 50px;}</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158750" indent="0">
              <a:buNone/>
            </a:pPr>
            <a:endParaRPr lang="en-IN" dirty="0"/>
          </a:p>
        </p:txBody>
      </p:sp>
    </p:spTree>
    <p:extLst>
      <p:ext uri="{BB962C8B-B14F-4D97-AF65-F5344CB8AC3E}">
        <p14:creationId xmlns:p14="http://schemas.microsoft.com/office/powerpoint/2010/main" val="109770847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None/>
            </a:pPr>
            <a:r>
              <a:rPr lang="en-US" dirty="0"/>
              <a:t>Trainer will switch the window to the Visual Studio code and performs the hand-on classroom exercise.</a:t>
            </a:r>
          </a:p>
        </p:txBody>
      </p:sp>
    </p:spTree>
    <p:extLst>
      <p:ext uri="{BB962C8B-B14F-4D97-AF65-F5344CB8AC3E}">
        <p14:creationId xmlns:p14="http://schemas.microsoft.com/office/powerpoint/2010/main" val="38205002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lnSpc>
                <a:spcPct val="107000"/>
              </a:lnSpc>
              <a:spcBef>
                <a:spcPts val="200"/>
              </a:spcBef>
              <a:spcAft>
                <a:spcPts val="1125"/>
              </a:spcAft>
              <a:buNone/>
            </a:pPr>
            <a:r>
              <a:rPr lang="en-IN" sz="1200" b="1" kern="100" dirty="0">
                <a:solidFill>
                  <a:srgbClr val="002060"/>
                </a:solidFill>
                <a:latin typeface="+mj-lt"/>
                <a:ea typeface="Times New Roman" panose="02020603050405020304" pitchFamily="18" charset="0"/>
              </a:rPr>
              <a:t>Trainer can simply give the exam of form validation to understand the JS concepts.</a:t>
            </a:r>
            <a:r>
              <a:rPr lang="en-IN" sz="1200" b="1" kern="100" dirty="0">
                <a:solidFill>
                  <a:srgbClr val="002060"/>
                </a:solidFill>
              </a:rPr>
              <a:t> </a:t>
            </a:r>
            <a:r>
              <a:rPr lang="en-IN" b="1" kern="100" dirty="0"/>
              <a:t>Just pass a question to students: Once you get into the signup form, after giving information what would be the next step? After receiving an answer, can inform the student about submit option.</a:t>
            </a:r>
            <a:endParaRPr lang="en-US" kern="100" dirty="0"/>
          </a:p>
          <a:p>
            <a:pPr marL="0" indent="0">
              <a:lnSpc>
                <a:spcPct val="107000"/>
              </a:lnSpc>
              <a:spcBef>
                <a:spcPts val="200"/>
              </a:spcBef>
              <a:spcAft>
                <a:spcPts val="1125"/>
              </a:spcAft>
              <a:buNone/>
            </a:pPr>
            <a:r>
              <a:rPr lang="en-IN" sz="1200" b="1" kern="100" dirty="0">
                <a:solidFill>
                  <a:srgbClr val="002060"/>
                </a:solidFill>
                <a:latin typeface="+mj-lt"/>
                <a:ea typeface="Times New Roman" panose="02020603050405020304" pitchFamily="18" charset="0"/>
              </a:rPr>
              <a:t>------------------------------------------------------------------------------------------</a:t>
            </a:r>
          </a:p>
          <a:p>
            <a:pPr marL="0" indent="0">
              <a:lnSpc>
                <a:spcPct val="107000"/>
              </a:lnSpc>
              <a:spcBef>
                <a:spcPts val="200"/>
              </a:spcBef>
              <a:spcAft>
                <a:spcPts val="1125"/>
              </a:spcAft>
              <a:buNone/>
            </a:pPr>
            <a:r>
              <a:rPr lang="en-IN" sz="1200" b="1" kern="100" dirty="0">
                <a:solidFill>
                  <a:srgbClr val="002060"/>
                </a:solidFill>
                <a:effectLst/>
                <a:latin typeface="+mj-lt"/>
                <a:ea typeface="Times New Roman" panose="02020603050405020304" pitchFamily="18" charset="0"/>
              </a:rPr>
              <a:t>What Is JavaScript?</a:t>
            </a:r>
            <a:endParaRPr lang="en-IN" dirty="0"/>
          </a:p>
          <a:p>
            <a:pPr marL="0" indent="0">
              <a:lnSpc>
                <a:spcPct val="107000"/>
              </a:lnSpc>
              <a:spcBef>
                <a:spcPts val="200"/>
              </a:spcBef>
              <a:spcAft>
                <a:spcPts val="1125"/>
              </a:spcAft>
              <a:buNone/>
            </a:pPr>
            <a:endParaRPr lang="en-IN" sz="1200" b="1" kern="100" dirty="0">
              <a:solidFill>
                <a:srgbClr val="002060"/>
              </a:solidFill>
              <a:effectLst/>
              <a:latin typeface="+mj-lt"/>
              <a:ea typeface="Times New Roman" panose="02020603050405020304" pitchFamily="18" charset="0"/>
              <a:cs typeface="Shruti" panose="020B0502040204020203" pitchFamily="34" charset="0"/>
            </a:endParaRPr>
          </a:p>
          <a:p>
            <a:pPr marL="0" indent="0">
              <a:buNone/>
            </a:pPr>
            <a:r>
              <a:rPr lang="en-IN" spc="25" dirty="0">
                <a:solidFill>
                  <a:srgbClr val="000000"/>
                </a:solidFill>
                <a:effectLst/>
                <a:latin typeface="+mj-lt"/>
                <a:ea typeface="Times New Roman" panose="02020603050405020304" pitchFamily="18" charset="0"/>
              </a:rPr>
              <a:t>JavaScript is a scripting language for creating dynamic web page content.</a:t>
            </a:r>
            <a:endParaRPr lang="en-IN" spc="25" dirty="0">
              <a:latin typeface="+mj-lt"/>
              <a:ea typeface="Times New Roman" panose="02020603050405020304" pitchFamily="18" charset="0"/>
            </a:endParaRPr>
          </a:p>
          <a:p>
            <a:pPr marL="0" indent="0">
              <a:buNone/>
            </a:pPr>
            <a:r>
              <a:rPr lang="en-IN" spc="25" dirty="0">
                <a:solidFill>
                  <a:srgbClr val="000000"/>
                </a:solidFill>
                <a:effectLst/>
                <a:latin typeface="+mj-lt"/>
                <a:ea typeface="Times New Roman" panose="02020603050405020304" pitchFamily="18" charset="0"/>
              </a:rPr>
              <a:t>It creates elements for improving site visitors’ interaction with web pages, such as dropdown menus, animated graphics, and dynamic background </a:t>
            </a:r>
            <a:r>
              <a:rPr lang="en-IN" spc="25" dirty="0" err="1">
                <a:solidFill>
                  <a:srgbClr val="000000"/>
                </a:solidFill>
                <a:effectLst/>
                <a:latin typeface="+mj-lt"/>
                <a:ea typeface="Times New Roman" panose="02020603050405020304" pitchFamily="18" charset="0"/>
              </a:rPr>
              <a:t>colors</a:t>
            </a:r>
            <a:r>
              <a:rPr lang="en-IN" spc="25" dirty="0">
                <a:solidFill>
                  <a:srgbClr val="000000"/>
                </a:solidFill>
                <a:effectLst/>
                <a:latin typeface="+mj-lt"/>
                <a:ea typeface="Times New Roman" panose="02020603050405020304" pitchFamily="18" charset="0"/>
              </a:rPr>
              <a:t>.</a:t>
            </a:r>
          </a:p>
          <a:p>
            <a:pPr marL="0" indent="0">
              <a:buNone/>
            </a:pPr>
            <a:endParaRPr lang="en-IN" spc="25" dirty="0">
              <a:solidFill>
                <a:srgbClr val="000000"/>
              </a:solidFill>
              <a:effectLst/>
              <a:latin typeface="+mj-lt"/>
              <a:ea typeface="Times New Roman" panose="02020603050405020304" pitchFamily="18" charset="0"/>
            </a:endParaRPr>
          </a:p>
          <a:p>
            <a:pPr marL="0" indent="0" algn="l">
              <a:buNone/>
            </a:pPr>
            <a:r>
              <a:rPr lang="en-GB" b="1" i="0" dirty="0">
                <a:solidFill>
                  <a:schemeClr val="tx1"/>
                </a:solidFill>
                <a:effectLst/>
                <a:latin typeface="+mj-lt"/>
              </a:rPr>
              <a:t>How does JavaScript work?</a:t>
            </a:r>
          </a:p>
          <a:p>
            <a:pPr marL="0" indent="0" algn="l">
              <a:buNone/>
            </a:pPr>
            <a:endParaRPr lang="en-GB" b="1" i="0" dirty="0">
              <a:solidFill>
                <a:schemeClr val="tx1"/>
              </a:solidFill>
              <a:effectLst/>
              <a:latin typeface="+mj-lt"/>
            </a:endParaRPr>
          </a:p>
          <a:p>
            <a:pPr marL="0" indent="0" algn="l">
              <a:buNone/>
            </a:pPr>
            <a:r>
              <a:rPr lang="en-GB" b="0" i="0" dirty="0">
                <a:solidFill>
                  <a:schemeClr val="tx1"/>
                </a:solidFill>
                <a:effectLst/>
                <a:latin typeface="+mj-lt"/>
              </a:rPr>
              <a:t>JavaScript is what is known as a client-side script. Most Web applications, </a:t>
            </a:r>
            <a:r>
              <a:rPr lang="en-GB" b="0" i="0" u="none" strike="noStrike" dirty="0">
                <a:solidFill>
                  <a:schemeClr val="tx1"/>
                </a:solidFill>
                <a:effectLst/>
                <a:latin typeface="+mj-lt"/>
              </a:rPr>
              <a:t>such as a search engine</a:t>
            </a:r>
            <a:r>
              <a:rPr lang="en-GB" b="0" i="0" dirty="0">
                <a:solidFill>
                  <a:schemeClr val="tx1"/>
                </a:solidFill>
                <a:effectLst/>
                <a:latin typeface="+mj-lt"/>
              </a:rPr>
              <a:t>, work because of an interaction between the user's device (e.g. computer, </a:t>
            </a:r>
            <a:r>
              <a:rPr lang="en-GB" b="0" i="0" u="none" strike="noStrike" dirty="0">
                <a:solidFill>
                  <a:schemeClr val="tx1"/>
                </a:solidFill>
                <a:effectLst/>
                <a:latin typeface="+mj-lt"/>
              </a:rPr>
              <a:t>phone, or tablet</a:t>
            </a:r>
            <a:r>
              <a:rPr lang="en-GB" b="0" i="0" dirty="0">
                <a:solidFill>
                  <a:schemeClr val="tx1"/>
                </a:solidFill>
                <a:effectLst/>
                <a:latin typeface="+mj-lt"/>
              </a:rPr>
              <a:t>) and a remote server. </a:t>
            </a:r>
            <a:endParaRPr lang="en-GB" dirty="0">
              <a:solidFill>
                <a:schemeClr val="tx1"/>
              </a:solidFill>
              <a:latin typeface="+mj-lt"/>
            </a:endParaRPr>
          </a:p>
          <a:p>
            <a:pPr marL="0" indent="0" algn="l">
              <a:buNone/>
            </a:pPr>
            <a:r>
              <a:rPr lang="en-GB" b="0" i="0" dirty="0">
                <a:solidFill>
                  <a:schemeClr val="tx1"/>
                </a:solidFill>
                <a:effectLst/>
                <a:latin typeface="+mj-lt"/>
              </a:rPr>
              <a:t>The software on the remote server sends information to the client (i.e. the user's machine) and the software on the client side reads the information and renders a Web page on screen.</a:t>
            </a: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944198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GB" b="1"/>
              <a:t>Welcome students with some Real-time scenarios of how this JavaScript used in different sectors</a:t>
            </a:r>
            <a:endParaRPr lang="en-GB"/>
          </a:p>
          <a:p>
            <a:pPr marL="0" indent="0">
              <a:buNone/>
            </a:pPr>
            <a:endParaRPr lang="en-GB" b="1" dirty="0">
              <a:solidFill>
                <a:schemeClr val="tx1"/>
              </a:solidFill>
              <a:latin typeface="+mj-lt"/>
            </a:endParaRPr>
          </a:p>
          <a:p>
            <a:pPr marL="0" indent="0">
              <a:buNone/>
            </a:pPr>
            <a:r>
              <a:rPr lang="en-GB" b="1" dirty="0">
                <a:solidFill>
                  <a:schemeClr val="tx1"/>
                </a:solidFill>
                <a:latin typeface="+mj-lt"/>
              </a:rPr>
              <a:t>-------------------------------------------------------------------------</a:t>
            </a:r>
          </a:p>
          <a:p>
            <a:pPr marL="0" indent="0">
              <a:buFont typeface="Arial" panose="020B0604020202020204" pitchFamily="34" charset="0"/>
              <a:buNone/>
            </a:pPr>
            <a:r>
              <a:rPr lang="en-GB" b="1" i="0" dirty="0">
                <a:solidFill>
                  <a:schemeClr val="tx1"/>
                </a:solidFill>
                <a:effectLst/>
                <a:latin typeface="+mj-lt"/>
              </a:rPr>
              <a:t>Realtime Example</a:t>
            </a:r>
            <a:endParaRPr lang="en-GB" dirty="0"/>
          </a:p>
          <a:p>
            <a:pPr marL="171450" indent="-171450">
              <a:buFont typeface="Arial" panose="020B0604020202020204" pitchFamily="34" charset="0"/>
              <a:buChar char="•"/>
            </a:pPr>
            <a:r>
              <a:rPr lang="en-GB" b="0" i="0" dirty="0">
                <a:solidFill>
                  <a:schemeClr val="tx1"/>
                </a:solidFill>
                <a:effectLst/>
                <a:latin typeface="+mj-lt"/>
              </a:rPr>
              <a:t>Take a search engine for example. </a:t>
            </a:r>
          </a:p>
          <a:p>
            <a:pPr marL="171450" indent="-171450">
              <a:buFont typeface="Arial" panose="020B0604020202020204" pitchFamily="34" charset="0"/>
              <a:buChar char="•"/>
            </a:pPr>
            <a:endParaRPr lang="en-GB" dirty="0">
              <a:solidFill>
                <a:schemeClr val="tx1"/>
              </a:solidFill>
              <a:latin typeface="+mj-lt"/>
            </a:endParaRPr>
          </a:p>
          <a:p>
            <a:pPr marL="171450" indent="-171450">
              <a:buFont typeface="Arial" panose="020B0604020202020204" pitchFamily="34" charset="0"/>
              <a:buChar char="•"/>
            </a:pPr>
            <a:r>
              <a:rPr lang="en-GB" b="0" i="0" dirty="0">
                <a:solidFill>
                  <a:schemeClr val="tx1"/>
                </a:solidFill>
                <a:effectLst/>
                <a:latin typeface="+mj-lt"/>
              </a:rPr>
              <a:t>Today, search engines almost all have an autocomplete function.</a:t>
            </a:r>
          </a:p>
          <a:p>
            <a:pPr marL="171450" indent="-171450">
              <a:buFont typeface="Arial" panose="020B0604020202020204" pitchFamily="34" charset="0"/>
              <a:buChar char="•"/>
            </a:pPr>
            <a:endParaRPr lang="en-GB" dirty="0">
              <a:solidFill>
                <a:schemeClr val="tx1"/>
              </a:solidFill>
              <a:latin typeface="+mj-lt"/>
            </a:endParaRPr>
          </a:p>
          <a:p>
            <a:pPr marL="171450" indent="-171450">
              <a:buFont typeface="Arial" panose="020B0604020202020204" pitchFamily="34" charset="0"/>
              <a:buChar char="•"/>
            </a:pPr>
            <a:r>
              <a:rPr lang="en-GB" b="0" i="0" dirty="0">
                <a:solidFill>
                  <a:schemeClr val="tx1"/>
                </a:solidFill>
                <a:effectLst/>
                <a:latin typeface="+mj-lt"/>
              </a:rPr>
              <a:t> The user begins typing a word into the search box and a list of possible search terms or phrases appears below. The experience is seamless. </a:t>
            </a:r>
          </a:p>
          <a:p>
            <a:pPr marL="171450" indent="-171450">
              <a:buFont typeface="Arial" panose="020B0604020202020204" pitchFamily="34" charset="0"/>
              <a:buChar char="•"/>
            </a:pPr>
            <a:endParaRPr lang="en-GB" dirty="0">
              <a:solidFill>
                <a:schemeClr val="tx1"/>
              </a:solidFill>
              <a:latin typeface="+mj-lt"/>
            </a:endParaRPr>
          </a:p>
          <a:p>
            <a:pPr marL="171450" indent="-171450">
              <a:buFont typeface="Arial" panose="020B0604020202020204" pitchFamily="34" charset="0"/>
              <a:buChar char="•"/>
            </a:pPr>
            <a:r>
              <a:rPr lang="en-GB" b="0" i="0" dirty="0">
                <a:solidFill>
                  <a:schemeClr val="tx1"/>
                </a:solidFill>
                <a:effectLst/>
                <a:latin typeface="+mj-lt"/>
              </a:rPr>
              <a:t>Suggested search terms appear without reloading the page.</a:t>
            </a:r>
          </a:p>
          <a:p>
            <a:pPr marL="457200" indent="-298450">
              <a:buFont typeface="Arial" panose="020B0604020202020204" pitchFamily="34" charset="0"/>
              <a:buChar char="•"/>
            </a:pPr>
            <a:endParaRPr lang="en-GB" b="0" i="0" dirty="0">
              <a:solidFill>
                <a:schemeClr val="tx1"/>
              </a:solidFill>
              <a:effectLst/>
              <a:latin typeface="+mj-lt"/>
            </a:endParaRPr>
          </a:p>
          <a:p>
            <a:pPr marL="171450" indent="-171450">
              <a:buFont typeface="Arial" panose="020B0604020202020204" pitchFamily="34" charset="0"/>
              <a:buChar char="•"/>
            </a:pPr>
            <a:r>
              <a:rPr lang="en-GB" b="0" i="0" dirty="0">
                <a:solidFill>
                  <a:schemeClr val="tx1"/>
                </a:solidFill>
                <a:effectLst/>
                <a:latin typeface="+mj-lt"/>
              </a:rPr>
              <a:t>In the background, JavaScript reads the letters as the user types, sends those letters to a remote server and the server sends suggestions back.</a:t>
            </a:r>
          </a:p>
          <a:p>
            <a:pPr marL="457200" indent="-298450">
              <a:buFont typeface="Arial" panose="020B0604020202020204" pitchFamily="34" charset="0"/>
              <a:buChar char="•"/>
            </a:pPr>
            <a:endParaRPr lang="en-GB" b="0" i="0" dirty="0">
              <a:solidFill>
                <a:schemeClr val="tx1"/>
              </a:solidFill>
              <a:effectLst/>
              <a:latin typeface="+mj-lt"/>
            </a:endParaRPr>
          </a:p>
          <a:p>
            <a:pPr marL="171450" indent="-171450">
              <a:buFont typeface="Arial" panose="020B0604020202020204" pitchFamily="34" charset="0"/>
              <a:buChar char="•"/>
            </a:pPr>
            <a:r>
              <a:rPr lang="en-GB" b="0" i="0" dirty="0">
                <a:solidFill>
                  <a:srgbClr val="5D5D69"/>
                </a:solidFill>
                <a:effectLst/>
                <a:latin typeface="+mj-lt"/>
              </a:rPr>
              <a:t>The software on the server side analyses the words and runs algorithms to anticipate the user's search term. </a:t>
            </a:r>
          </a:p>
          <a:p>
            <a:pPr marL="457200" indent="-298450">
              <a:buFont typeface="Arial" panose="020B0604020202020204" pitchFamily="34" charset="0"/>
              <a:buChar char="•"/>
            </a:pPr>
            <a:endParaRPr lang="en-GB" b="0" i="0" dirty="0">
              <a:solidFill>
                <a:srgbClr val="5D5D69"/>
              </a:solidFill>
              <a:effectLst/>
              <a:latin typeface="+mj-lt"/>
            </a:endParaRPr>
          </a:p>
          <a:p>
            <a:pPr marL="171450" indent="-171450">
              <a:buFont typeface="Arial" panose="020B0604020202020204" pitchFamily="34" charset="0"/>
              <a:buChar char="•"/>
            </a:pPr>
            <a:r>
              <a:rPr lang="en-GB" b="0" i="0" dirty="0">
                <a:solidFill>
                  <a:srgbClr val="5D5D69"/>
                </a:solidFill>
                <a:effectLst/>
                <a:latin typeface="+mj-lt"/>
              </a:rPr>
              <a:t>The JavaScript on the client's machine is as simple and small as possible so as not to slow down the user's interaction. </a:t>
            </a:r>
          </a:p>
          <a:p>
            <a:endParaRPr lang="en-IN" dirty="0"/>
          </a:p>
        </p:txBody>
      </p:sp>
    </p:spTree>
    <p:extLst>
      <p:ext uri="{BB962C8B-B14F-4D97-AF65-F5344CB8AC3E}">
        <p14:creationId xmlns:p14="http://schemas.microsoft.com/office/powerpoint/2010/main" val="460873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buFont typeface="Arial" panose="020B0604020202020204" pitchFamily="34" charset="0"/>
              <a:buChar char="•"/>
            </a:pPr>
            <a:r>
              <a:rPr lang="en-IN" dirty="0"/>
              <a:t>The </a:t>
            </a:r>
            <a:r>
              <a:rPr lang="en-IN" b="1" dirty="0"/>
              <a:t>World Wide Web (WWW)</a:t>
            </a:r>
            <a:r>
              <a:rPr lang="en-IN" dirty="0"/>
              <a:t>, commonly known as the Web, is an information system enabling documents and other web resources to be accessed over the Internet.</a:t>
            </a:r>
          </a:p>
          <a:p>
            <a:pPr marL="457200" indent="-298450">
              <a:buFont typeface="Arial" panose="020B0604020202020204" pitchFamily="34" charset="0"/>
              <a:buChar char="•"/>
            </a:pPr>
            <a:endParaRPr lang="en-IN" dirty="0"/>
          </a:p>
          <a:p>
            <a:pPr marL="457200" indent="-298450">
              <a:buFont typeface="Arial" panose="020B0604020202020204" pitchFamily="34" charset="0"/>
              <a:buChar char="•"/>
            </a:pPr>
            <a:r>
              <a:rPr lang="en-IN" dirty="0"/>
              <a:t>Documents and downloadable media are made available to the network through web servers and can be accessed by programs such as web browsers. Servers and resources on the World Wide Web are identified and located through character strings called uniform resource locators (URLs). The original and still very common document type is a web page formatted in Hypertext </a:t>
            </a:r>
            <a:r>
              <a:rPr lang="en-IN" dirty="0" err="1"/>
              <a:t>Markup</a:t>
            </a:r>
            <a:r>
              <a:rPr lang="en-IN" dirty="0"/>
              <a:t> Language (HTML).</a:t>
            </a:r>
          </a:p>
          <a:p>
            <a:pPr marL="457200" indent="-298450">
              <a:buFont typeface="Arial" panose="020B0604020202020204" pitchFamily="34" charset="0"/>
              <a:buChar char="•"/>
            </a:pPr>
            <a:endParaRPr lang="en-IN" dirty="0"/>
          </a:p>
          <a:p>
            <a:pPr marL="457200" indent="-298450">
              <a:buFont typeface="Arial" panose="020B0604020202020204" pitchFamily="34" charset="0"/>
              <a:buChar char="•"/>
            </a:pPr>
            <a:r>
              <a:rPr lang="en-IN" dirty="0"/>
              <a:t>Reference</a:t>
            </a:r>
            <a:r>
              <a:rPr lang="en-IN" baseline="0" dirty="0"/>
              <a:t> - https://en.wikipedia.org/wiki/World_Wide_Web</a:t>
            </a:r>
          </a:p>
          <a:p>
            <a:endParaRPr lang="en-IN" dirty="0"/>
          </a:p>
        </p:txBody>
      </p:sp>
      <p:sp>
        <p:nvSpPr>
          <p:cNvPr id="4" name="Slide Number Placeholder 3"/>
          <p:cNvSpPr>
            <a:spLocks noGrp="1"/>
          </p:cNvSpPr>
          <p:nvPr>
            <p:ph type="sldNum" sz="quarter" idx="10"/>
          </p:nvPr>
        </p:nvSpPr>
        <p:spPr/>
        <p:txBody>
          <a:bodyPr/>
          <a:lstStyle/>
          <a:p>
            <a:fld id="{54B07DDE-F638-4E3A-B1A3-2D3EEEE80D0D}" type="slidenum">
              <a:rPr lang="en-IN" smtClean="0"/>
              <a:t>6</a:t>
            </a:fld>
            <a:endParaRPr lang="en-IN"/>
          </a:p>
        </p:txBody>
      </p:sp>
    </p:spTree>
    <p:extLst>
      <p:ext uri="{BB962C8B-B14F-4D97-AF65-F5344CB8AC3E}">
        <p14:creationId xmlns:p14="http://schemas.microsoft.com/office/powerpoint/2010/main" val="419359720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t>Put a question to a student, how we will insert or embed the CSS in HTML? Once we get a reply, explain to them how the insertion of JS code in HTML.</a:t>
            </a:r>
            <a:endParaRPr lang="en-US" dirty="0"/>
          </a:p>
          <a:p>
            <a:pPr marL="0" indent="0">
              <a:buNone/>
            </a:pPr>
            <a:r>
              <a:rPr lang="en-US" altLang="en-US" b="1" dirty="0">
                <a:solidFill>
                  <a:srgbClr val="002060"/>
                </a:solidFill>
                <a:ea typeface="Times New Roman" panose="02020603050405020304" pitchFamily="18" charset="0"/>
              </a:rPr>
              <a:t>------------------------------------------------------------------------</a:t>
            </a:r>
          </a:p>
          <a:p>
            <a:pPr marL="0" lvl="0" indent="0" algn="l">
              <a:lnSpc>
                <a:spcPct val="100000"/>
              </a:lnSpc>
              <a:spcBef>
                <a:spcPts val="0"/>
              </a:spcBef>
              <a:spcAft>
                <a:spcPts val="0"/>
              </a:spcAft>
              <a:buSzPts val="1100"/>
              <a:buNone/>
            </a:pPr>
            <a:r>
              <a:rPr kumimoji="0" lang="en-US" altLang="en-US" sz="1100" b="1" i="0" u="none" strike="noStrike" cap="none" normalizeH="0" baseline="0" dirty="0">
                <a:ln>
                  <a:noFill/>
                </a:ln>
                <a:solidFill>
                  <a:srgbClr val="002060"/>
                </a:solidFill>
                <a:effectLst/>
                <a:ea typeface="Times New Roman" panose="02020603050405020304" pitchFamily="18" charset="0"/>
              </a:rPr>
              <a:t>How to Use JavaScript in HTML</a:t>
            </a:r>
            <a:endParaRPr lang="en-US" dirty="0"/>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Inline JavaScript</a:t>
            </a: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&lt;button onclick="alert('You just clicked a button')"&gt;Click me!&lt;/button&gt;</a:t>
            </a: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This is an example of inline JavaScript. </a:t>
            </a: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value of onclick can be some Match calculation, a dynamic addition to the DOM – any syntax-valid JavaScript code.</a:t>
            </a:r>
            <a:endParaRPr kumimoji="0" lang="en-US" altLang="en-US" sz="11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1"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Internal JavaScript</a:t>
            </a: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1"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100" dirty="0">
                <a:solidFill>
                  <a:srgbClr val="000000"/>
                </a:solidFill>
                <a:latin typeface="+mj-lt"/>
                <a:ea typeface="Times New Roman" panose="02020603050405020304" pitchFamily="18" charset="0"/>
                <a:cs typeface="Arial" panose="020B0604020202020204" pitchFamily="34" charset="0"/>
              </a:rPr>
              <a:t>T</a:t>
            </a:r>
            <a:r>
              <a:rPr kumimoji="0" lang="en-US" altLang="en-US" sz="1100"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he style tag for style declarations within an HTML page, the script tag exists for JavaScript.</a:t>
            </a:r>
          </a:p>
          <a:p>
            <a:pPr marL="15875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100"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&lt;script&gt;	function(){	    alert("I am inside a script tag")	}&lt;/script&gt;</a:t>
            </a:r>
            <a:r>
              <a:rPr kumimoji="0" lang="en-US" altLang="en-US" sz="1100" b="0" i="0" u="none" strike="noStrike" cap="none" normalizeH="0" baseline="0" dirty="0">
                <a:ln>
                  <a:noFill/>
                </a:ln>
                <a:solidFill>
                  <a:schemeClr val="tx1"/>
                </a:solidFill>
                <a:effectLst/>
                <a:latin typeface="+mj-lt"/>
              </a:rPr>
              <a:t> </a:t>
            </a: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pPr>
            <a:r>
              <a:rPr lang="en-IN" sz="1100" b="1" dirty="0"/>
              <a:t>External JavaScript</a:t>
            </a: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0" i="0" u="none" strike="noStrike" cap="none" normalizeH="0" baseline="0" dirty="0">
              <a:ln>
                <a:noFill/>
              </a:ln>
              <a:solidFill>
                <a:schemeClr val="tx1"/>
              </a:solidFill>
              <a:effectLst/>
              <a:latin typeface="+mj-lt"/>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 index.html --&gt;&lt;script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src</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="./script.js"&gt;</a:t>
            </a: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lang="en-US" altLang="en-US" dirty="0">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&lt;/script&gt;//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script.jsalert</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("I am inside an external file");</a:t>
            </a:r>
            <a:r>
              <a:rPr kumimoji="0" lang="en-US" altLang="en-US" sz="1100" b="0" i="0" u="none" strike="noStrike" cap="none" normalizeH="0" baseline="0" dirty="0">
                <a:ln>
                  <a:noFill/>
                </a:ln>
                <a:solidFill>
                  <a:schemeClr val="tx1"/>
                </a:solidFill>
                <a:effectLst/>
              </a:rPr>
              <a:t> </a:t>
            </a:r>
            <a:endParaRPr kumimoji="0" lang="en-US" altLang="en-US" sz="11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158750" indent="0">
              <a:buNone/>
            </a:pPr>
            <a:endParaRPr lang="en-IN" dirty="0"/>
          </a:p>
          <a:p>
            <a:pPr marL="0" marR="0" lvl="0" indent="0" algn="l" defTabSz="914400" rtl="0" eaLnBrk="0" fontAlgn="base" latinLnBrk="0" hangingPunct="0">
              <a:lnSpc>
                <a:spcPct val="100000"/>
              </a:lnSpc>
              <a:spcBef>
                <a:spcPct val="0"/>
              </a:spcBef>
              <a:spcAft>
                <a:spcPct val="0"/>
              </a:spcAft>
              <a:buClrTx/>
              <a:buSzTx/>
              <a:buFont typeface="Wingdings" panose="05000000000000000000" pitchFamily="2" charset="2"/>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0" i="0" u="none" strike="noStrike" cap="none" normalizeH="0" baseline="0" dirty="0">
              <a:ln>
                <a:noFill/>
              </a:ln>
              <a:solidFill>
                <a:srgbClr val="1F3763"/>
              </a:solidFill>
              <a:effectLst/>
              <a:latin typeface="+mj-lt"/>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1017291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Trainer will switch the window to the Visual Studio code and performs the hand-on classroom exercise.</a:t>
            </a:r>
          </a:p>
        </p:txBody>
      </p:sp>
    </p:spTree>
    <p:extLst>
      <p:ext uri="{BB962C8B-B14F-4D97-AF65-F5344CB8AC3E}">
        <p14:creationId xmlns:p14="http://schemas.microsoft.com/office/powerpoint/2010/main" val="71343592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nSpc>
                <a:spcPct val="107000"/>
              </a:lnSpc>
              <a:spcAft>
                <a:spcPts val="800"/>
              </a:spcAft>
              <a:buNone/>
            </a:pPr>
            <a:r>
              <a:rPr lang="en-IN" b="1" kern="100" dirty="0">
                <a:ea typeface="Calibri" panose="020F0502020204030204" pitchFamily="34" charset="0"/>
              </a:rPr>
              <a:t>Other main use-case of JS is to handle the events. Trainer needs to explain the various events and working of event handling</a:t>
            </a:r>
          </a:p>
          <a:p>
            <a:pPr marL="0" indent="0">
              <a:lnSpc>
                <a:spcPct val="107000"/>
              </a:lnSpc>
              <a:spcAft>
                <a:spcPts val="800"/>
              </a:spcAft>
              <a:buNone/>
            </a:pPr>
            <a:r>
              <a:rPr lang="en-IN" b="1" kern="100" dirty="0">
                <a:ea typeface="Calibri" panose="020F0502020204030204" pitchFamily="34" charset="0"/>
              </a:rPr>
              <a:t>----------------------------------------------------------</a:t>
            </a:r>
          </a:p>
          <a:p>
            <a:pPr marL="0" indent="0">
              <a:lnSpc>
                <a:spcPct val="107000"/>
              </a:lnSpc>
              <a:spcAft>
                <a:spcPts val="800"/>
              </a:spcAft>
              <a:buNone/>
            </a:pPr>
            <a:r>
              <a:rPr lang="en-IN" sz="1100" b="1" kern="100" dirty="0">
                <a:solidFill>
                  <a:srgbClr val="000000"/>
                </a:solidFill>
                <a:effectLst/>
                <a:ea typeface="Calibri" panose="020F0502020204030204" pitchFamily="34" charset="0"/>
              </a:rPr>
              <a:t>JS Events</a:t>
            </a:r>
            <a:endParaRPr lang="en-IN" dirty="0"/>
          </a:p>
          <a:p>
            <a:pPr marL="0" indent="0">
              <a:lnSpc>
                <a:spcPct val="107000"/>
              </a:lnSpc>
              <a:spcAft>
                <a:spcPts val="800"/>
              </a:spcAft>
              <a:buNone/>
            </a:pPr>
            <a:endParaRPr lang="en-IN" sz="1100" kern="100" dirty="0">
              <a:effectLst/>
              <a:latin typeface="Calibri" panose="020F0502020204030204" pitchFamily="34" charset="0"/>
              <a:ea typeface="Calibri" panose="020F0502020204030204" pitchFamily="34" charset="0"/>
              <a:cs typeface="Shruti" panose="020B0502040204020203" pitchFamily="34" charset="0"/>
            </a:endParaRPr>
          </a:p>
          <a:p>
            <a:pPr marL="0" indent="0">
              <a:lnSpc>
                <a:spcPct val="107000"/>
              </a:lnSpc>
              <a:spcAft>
                <a:spcPts val="900"/>
              </a:spcAft>
              <a:buNone/>
            </a:pPr>
            <a:r>
              <a:rPr lang="en-IN" sz="1100" i="1"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An event is a signal that something has happened. All DOM nodes generate such signals (but events are not limited to DOM).Here’s a list of the most useful DOM events, just to take a look at:</a:t>
            </a:r>
            <a:r>
              <a:rPr lang="en-IN" sz="1100" i="1" kern="100" dirty="0">
                <a:latin typeface="Calibri" panose="020F0502020204030204" pitchFamily="34" charset="0"/>
                <a:ea typeface="Calibri" panose="020F0502020204030204" pitchFamily="34" charset="0"/>
                <a:cs typeface="Shruti" panose="020B0502040204020203" pitchFamily="34" charset="0"/>
              </a:rPr>
              <a:t> </a:t>
            </a:r>
            <a:r>
              <a:rPr lang="en-IN" sz="1100" b="1" i="1"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Mouse events:</a:t>
            </a:r>
            <a:endParaRPr lang="en-IN" sz="1100" i="1" kern="100" dirty="0">
              <a:effectLst/>
              <a:latin typeface="Calibri" panose="020F050202020403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r>
              <a:rPr lang="en-IN" sz="1100" i="1"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click – when the mouse clicks on an element (touchscreen devices generate it on a tap).</a:t>
            </a:r>
            <a:endParaRPr lang="en-IN" sz="1100" i="1" kern="100" dirty="0">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r>
              <a:rPr lang="en-IN" sz="1100" kern="0" dirty="0" err="1">
                <a:solidFill>
                  <a:srgbClr val="000000"/>
                </a:solidFill>
                <a:effectLst/>
                <a:latin typeface="Arial" panose="020B0604020202020204" pitchFamily="34" charset="0"/>
                <a:ea typeface="Times New Roman" panose="02020603050405020304" pitchFamily="18" charset="0"/>
                <a:cs typeface="Shruti" panose="020B0502040204020203" pitchFamily="34" charset="0"/>
              </a:rPr>
              <a:t>contextmenu</a:t>
            </a: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 – when the mouse right-clicks on an element.</a:t>
            </a:r>
            <a:endParaRPr lang="en-IN" sz="1100" kern="100" dirty="0">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mouseover / </a:t>
            </a:r>
            <a:r>
              <a:rPr lang="en-IN" sz="1100" kern="0" dirty="0" err="1">
                <a:solidFill>
                  <a:srgbClr val="000000"/>
                </a:solidFill>
                <a:effectLst/>
                <a:latin typeface="Arial" panose="020B0604020202020204" pitchFamily="34" charset="0"/>
                <a:ea typeface="Times New Roman" panose="02020603050405020304" pitchFamily="18" charset="0"/>
                <a:cs typeface="Shruti" panose="020B0502040204020203" pitchFamily="34" charset="0"/>
              </a:rPr>
              <a:t>mouseout</a:t>
            </a: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 – when the mouse cursor comes over / leaves an element.</a:t>
            </a:r>
            <a:endParaRPr lang="en-IN" sz="1100" kern="100" dirty="0">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r>
              <a:rPr lang="en-IN" sz="1100" kern="0" dirty="0" err="1">
                <a:solidFill>
                  <a:srgbClr val="000000"/>
                </a:solidFill>
                <a:effectLst/>
                <a:latin typeface="Arial" panose="020B0604020202020204" pitchFamily="34" charset="0"/>
                <a:ea typeface="Times New Roman" panose="02020603050405020304" pitchFamily="18" charset="0"/>
                <a:cs typeface="Shruti" panose="020B0502040204020203" pitchFamily="34" charset="0"/>
              </a:rPr>
              <a:t>mousedown</a:t>
            </a: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 / </a:t>
            </a:r>
            <a:r>
              <a:rPr lang="en-IN" sz="1100" kern="0" dirty="0" err="1">
                <a:solidFill>
                  <a:srgbClr val="000000"/>
                </a:solidFill>
                <a:effectLst/>
                <a:latin typeface="Arial" panose="020B0604020202020204" pitchFamily="34" charset="0"/>
                <a:ea typeface="Times New Roman" panose="02020603050405020304" pitchFamily="18" charset="0"/>
                <a:cs typeface="Shruti" panose="020B0502040204020203" pitchFamily="34" charset="0"/>
              </a:rPr>
              <a:t>mouseup</a:t>
            </a: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 – when the mouse button is pressed / released over an element.</a:t>
            </a:r>
            <a:endParaRPr lang="en-IN" sz="1100" kern="100" dirty="0">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r>
              <a:rPr lang="en-IN" sz="1100" kern="0" dirty="0" err="1">
                <a:solidFill>
                  <a:srgbClr val="000000"/>
                </a:solidFill>
                <a:effectLst/>
                <a:latin typeface="Arial" panose="020B0604020202020204" pitchFamily="34" charset="0"/>
                <a:ea typeface="Times New Roman" panose="02020603050405020304" pitchFamily="18" charset="0"/>
                <a:cs typeface="Shruti" panose="020B0502040204020203" pitchFamily="34" charset="0"/>
              </a:rPr>
              <a:t>mousemove</a:t>
            </a: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 – when the mouse is moved.</a:t>
            </a:r>
            <a:endParaRPr lang="en-IN" dirty="0"/>
          </a:p>
          <a:p>
            <a:endParaRPr lang="en-IN" dirty="0"/>
          </a:p>
        </p:txBody>
      </p:sp>
    </p:spTree>
    <p:extLst>
      <p:ext uri="{BB962C8B-B14F-4D97-AF65-F5344CB8AC3E}">
        <p14:creationId xmlns:p14="http://schemas.microsoft.com/office/powerpoint/2010/main" val="67315870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nSpc>
                <a:spcPct val="107000"/>
              </a:lnSpc>
              <a:spcBef>
                <a:spcPts val="900"/>
              </a:spcBef>
              <a:spcAft>
                <a:spcPts val="900"/>
              </a:spcAft>
              <a:buNone/>
            </a:pPr>
            <a:r>
              <a:rPr lang="en-IN" sz="1100" b="1"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Keyboard events:</a:t>
            </a:r>
            <a:endParaRPr lang="en-IN" sz="1100" kern="100" dirty="0">
              <a:effectLst/>
              <a:latin typeface="Calibri" panose="020F050202020403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r>
              <a:rPr lang="en-IN" sz="1100" kern="0" dirty="0" err="1">
                <a:solidFill>
                  <a:srgbClr val="000000"/>
                </a:solidFill>
                <a:effectLst/>
                <a:latin typeface="Arial" panose="020B0604020202020204" pitchFamily="34" charset="0"/>
                <a:ea typeface="Times New Roman" panose="02020603050405020304" pitchFamily="18" charset="0"/>
                <a:cs typeface="Shruti" panose="020B0502040204020203" pitchFamily="34" charset="0"/>
              </a:rPr>
              <a:t>keydown</a:t>
            </a: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 and </a:t>
            </a:r>
            <a:r>
              <a:rPr lang="en-IN" sz="1100" kern="0" dirty="0" err="1">
                <a:solidFill>
                  <a:srgbClr val="000000"/>
                </a:solidFill>
                <a:effectLst/>
                <a:latin typeface="Arial" panose="020B0604020202020204" pitchFamily="34" charset="0"/>
                <a:ea typeface="Times New Roman" panose="02020603050405020304" pitchFamily="18" charset="0"/>
                <a:cs typeface="Shruti" panose="020B0502040204020203" pitchFamily="34" charset="0"/>
              </a:rPr>
              <a:t>keyup</a:t>
            </a: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 – when a keyboard key is pressed and released.</a:t>
            </a:r>
          </a:p>
          <a:p>
            <a:pPr marL="0" lvl="0" indent="0">
              <a:lnSpc>
                <a:spcPct val="107000"/>
              </a:lnSpc>
              <a:spcBef>
                <a:spcPts val="360"/>
              </a:spcBef>
              <a:spcAft>
                <a:spcPts val="360"/>
              </a:spcAft>
              <a:buSzPts val="1000"/>
              <a:buFont typeface="Symbol" panose="05050102010706020507" pitchFamily="18" charset="2"/>
              <a:buNone/>
              <a:tabLst>
                <a:tab pos="457200" algn="l"/>
              </a:tabLst>
            </a:pPr>
            <a:endParaRPr lang="en-IN" sz="1100" kern="100" dirty="0">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indent="0">
              <a:lnSpc>
                <a:spcPct val="107000"/>
              </a:lnSpc>
              <a:spcBef>
                <a:spcPts val="900"/>
              </a:spcBef>
              <a:spcAft>
                <a:spcPts val="900"/>
              </a:spcAft>
              <a:buNone/>
            </a:pPr>
            <a:r>
              <a:rPr lang="en-IN" sz="1100" b="1"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Form element events:</a:t>
            </a:r>
            <a:endParaRPr lang="en-IN" sz="1100" kern="100" dirty="0">
              <a:effectLst/>
              <a:latin typeface="Calibri" panose="020F050202020403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submit – when the visitor submits a &lt;form&gt;.</a:t>
            </a:r>
            <a:endParaRPr lang="en-IN" sz="1100" kern="100" dirty="0">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focus – when the visitor focuses on an element, e.g. on an &lt;input&gt;.</a:t>
            </a:r>
          </a:p>
          <a:p>
            <a:pPr marL="0" lvl="0" indent="0">
              <a:lnSpc>
                <a:spcPct val="107000"/>
              </a:lnSpc>
              <a:spcBef>
                <a:spcPts val="360"/>
              </a:spcBef>
              <a:spcAft>
                <a:spcPts val="360"/>
              </a:spcAft>
              <a:buSzPts val="1000"/>
              <a:buFont typeface="Symbol" panose="05050102010706020507" pitchFamily="18" charset="2"/>
              <a:buNone/>
              <a:tabLst>
                <a:tab pos="457200" algn="l"/>
              </a:tabLst>
            </a:pPr>
            <a:endParaRPr lang="en-IN" sz="1100" kern="0" dirty="0">
              <a:solidFill>
                <a:srgbClr val="000000"/>
              </a:solidFill>
              <a:effectLst/>
              <a:latin typeface="Arial" panose="020B060402020202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endParaRPr lang="en-IN" sz="1100" kern="100" dirty="0">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0" indent="0">
              <a:lnSpc>
                <a:spcPct val="107000"/>
              </a:lnSpc>
              <a:spcBef>
                <a:spcPts val="900"/>
              </a:spcBef>
              <a:spcAft>
                <a:spcPts val="900"/>
              </a:spcAft>
              <a:buNone/>
            </a:pPr>
            <a:r>
              <a:rPr lang="en-IN" sz="1100" b="1"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Document events:</a:t>
            </a:r>
            <a:endParaRPr lang="en-IN" sz="1100" kern="100" dirty="0">
              <a:effectLst/>
              <a:latin typeface="Calibri" panose="020F0502020204030204" pitchFamily="34" charset="0"/>
              <a:ea typeface="Calibri" panose="020F0502020204030204" pitchFamily="34" charset="0"/>
              <a:cs typeface="Shruti" panose="020B0502040204020203" pitchFamily="34" charset="0"/>
            </a:endParaRPr>
          </a:p>
          <a:p>
            <a:pPr marL="0" lvl="0" indent="0">
              <a:lnSpc>
                <a:spcPct val="107000"/>
              </a:lnSpc>
              <a:spcBef>
                <a:spcPts val="360"/>
              </a:spcBef>
              <a:spcAft>
                <a:spcPts val="360"/>
              </a:spcAft>
              <a:buSzPts val="1000"/>
              <a:buFont typeface="Symbol" panose="05050102010706020507" pitchFamily="18" charset="2"/>
              <a:buNone/>
              <a:tabLst>
                <a:tab pos="457200" algn="l"/>
              </a:tabLst>
            </a:pPr>
            <a:r>
              <a:rPr lang="en-IN" sz="1100" kern="0" dirty="0" err="1">
                <a:solidFill>
                  <a:srgbClr val="000000"/>
                </a:solidFill>
                <a:effectLst/>
                <a:latin typeface="Arial" panose="020B0604020202020204" pitchFamily="34" charset="0"/>
                <a:ea typeface="Times New Roman" panose="02020603050405020304" pitchFamily="18" charset="0"/>
                <a:cs typeface="Shruti" panose="020B0502040204020203" pitchFamily="34" charset="0"/>
              </a:rPr>
              <a:t>DOMContentLoaded</a:t>
            </a:r>
            <a:r>
              <a:rPr lang="en-IN" sz="1100" kern="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 – when the HTML is loaded and processed, DOM is fully built.</a:t>
            </a:r>
            <a:endParaRPr lang="en-IN" sz="1100" kern="100" dirty="0">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endParaRPr lang="en-IN" dirty="0"/>
          </a:p>
        </p:txBody>
      </p:sp>
    </p:spTree>
    <p:extLst>
      <p:ext uri="{BB962C8B-B14F-4D97-AF65-F5344CB8AC3E}">
        <p14:creationId xmlns:p14="http://schemas.microsoft.com/office/powerpoint/2010/main" val="63961595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bmk="dom-property">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DOM Property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We can assign a handler using a DOM property on&lt;event&gt;.</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For instance,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elem.onclick</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p>
          <a:p>
            <a:endParaRPr lang="en-IN" dirty="0"/>
          </a:p>
        </p:txBody>
      </p:sp>
    </p:spTree>
    <p:extLst>
      <p:ext uri="{BB962C8B-B14F-4D97-AF65-F5344CB8AC3E}">
        <p14:creationId xmlns:p14="http://schemas.microsoft.com/office/powerpoint/2010/main" val="175401566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sz="1100" b="1"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AddEventListener</a:t>
            </a:r>
            <a:endPar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endParaRPr kumimoji="0" lang="en-US" altLang="en-US" sz="13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syntax to add a handler:</a:t>
            </a: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element.addEventListener</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(event, handler, [options]);</a:t>
            </a:r>
            <a:r>
              <a:rPr kumimoji="0" lang="en-US" altLang="en-US" sz="6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event</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Event name, e.g.</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"click"</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handler</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handler function.</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options</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An additional optional object with properties:</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once</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if</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true</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then the listener is automatically removed after it triggers.</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capture</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the phase where to handle the event, to be covered later in the chapter</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Bubbling and capturing</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For historical reasons,</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options</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can also be</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false/true</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that</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 the same as</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{capture: false/true}</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passive</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if</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true</a:t>
            </a: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then the handler will not call</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sz="1000" b="0" i="0" u="none" strike="noStrike" cap="none" normalizeH="0" baseline="0" dirty="0" err="1">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preventDefault</a:t>
            </a:r>
            <a:r>
              <a:rPr kumimoji="0" lang="en-US" altLang="en-US" sz="10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291837988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100" b="1" dirty="0"/>
              <a:t>Code and Output</a:t>
            </a:r>
          </a:p>
          <a:p>
            <a:endParaRPr lang="en-IN" dirty="0"/>
          </a:p>
        </p:txBody>
      </p:sp>
    </p:spTree>
    <p:extLst>
      <p:ext uri="{BB962C8B-B14F-4D97-AF65-F5344CB8AC3E}">
        <p14:creationId xmlns:p14="http://schemas.microsoft.com/office/powerpoint/2010/main" val="174034724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n-IN" sz="1100" b="1"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JavaScript </a:t>
            </a:r>
            <a:r>
              <a:rPr lang="en-IN" sz="1100" b="1" kern="100" spc="10" dirty="0" err="1">
                <a:solidFill>
                  <a:srgbClr val="000000"/>
                </a:solidFill>
                <a:effectLst/>
                <a:latin typeface="Arial" panose="020B0604020202020204" pitchFamily="34" charset="0"/>
                <a:ea typeface="Calibri" panose="020F0502020204030204" pitchFamily="34" charset="0"/>
                <a:cs typeface="Shruti" panose="020B0502040204020203" pitchFamily="34" charset="0"/>
              </a:rPr>
              <a:t>onkeyup</a:t>
            </a:r>
            <a:r>
              <a:rPr lang="en-IN" sz="1100" b="1"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 event:</a:t>
            </a:r>
            <a:r>
              <a:rPr lang="en-IN" sz="11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 This event is a keyboard event and executes instructions whenever a key is released after pressing. </a:t>
            </a:r>
            <a:br>
              <a:rPr lang="en-IN" sz="11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br>
            <a:r>
              <a:rPr lang="en-IN" sz="1100" b="1"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Example: </a:t>
            </a:r>
            <a:r>
              <a:rPr lang="en-IN" sz="11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In this example, we will change the </a:t>
            </a:r>
            <a:r>
              <a:rPr lang="en-IN" sz="1100" kern="100" spc="10" dirty="0" err="1">
                <a:solidFill>
                  <a:srgbClr val="000000"/>
                </a:solidFill>
                <a:effectLst/>
                <a:latin typeface="Arial" panose="020B0604020202020204" pitchFamily="34" charset="0"/>
                <a:ea typeface="Calibri" panose="020F0502020204030204" pitchFamily="34" charset="0"/>
                <a:cs typeface="Shruti" panose="020B0502040204020203" pitchFamily="34" charset="0"/>
              </a:rPr>
              <a:t>color</a:t>
            </a:r>
            <a:r>
              <a:rPr lang="en-IN" sz="11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 by pressing UP arrow key </a:t>
            </a:r>
            <a:endParaRPr lang="en-IN" sz="1100" kern="100" dirty="0">
              <a:effectLst/>
              <a:latin typeface="Calibri" panose="020F0502020204030204" pitchFamily="34" charset="0"/>
              <a:ea typeface="Calibri" panose="020F0502020204030204" pitchFamily="34" charset="0"/>
              <a:cs typeface="Shruti" panose="020B0502040204020203" pitchFamily="34" charset="0"/>
            </a:endParaRPr>
          </a:p>
        </p:txBody>
      </p:sp>
    </p:spTree>
    <p:extLst>
      <p:ext uri="{BB962C8B-B14F-4D97-AF65-F5344CB8AC3E}">
        <p14:creationId xmlns:p14="http://schemas.microsoft.com/office/powerpoint/2010/main" val="37252829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100" b="1" kern="100" spc="10" dirty="0" err="1">
                <a:solidFill>
                  <a:srgbClr val="000000"/>
                </a:solidFill>
                <a:effectLst/>
                <a:latin typeface="Arial" panose="020B0604020202020204" pitchFamily="34" charset="0"/>
                <a:ea typeface="Calibri" panose="020F0502020204030204" pitchFamily="34" charset="0"/>
                <a:cs typeface="Shruti" panose="020B0502040204020203" pitchFamily="34" charset="0"/>
              </a:rPr>
              <a:t>onmouseover</a:t>
            </a:r>
            <a:r>
              <a:rPr lang="en-IN" sz="1100" b="1"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 event:</a:t>
            </a:r>
            <a:r>
              <a:rPr lang="en-IN" sz="11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 This event corresponds to hovering the mouse pointer over the element and its children, to which it is bound to. </a:t>
            </a:r>
            <a:br>
              <a:rPr lang="en-IN" sz="11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br>
            <a:r>
              <a:rPr lang="en-IN" sz="1100" b="1"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Example: </a:t>
            </a:r>
            <a:r>
              <a:rPr lang="en-IN" sz="11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In this example, we will make the box vanish when the mouse will be hovered on it </a:t>
            </a:r>
            <a:endParaRPr lang="en-IN" sz="1100" kern="100" dirty="0">
              <a:effectLst/>
              <a:latin typeface="Calibri" panose="020F0502020204030204" pitchFamily="34" charset="0"/>
              <a:ea typeface="Calibri" panose="020F0502020204030204" pitchFamily="34" charset="0"/>
              <a:cs typeface="Shruti" panose="020B0502040204020203" pitchFamily="34" charset="0"/>
            </a:endParaRPr>
          </a:p>
        </p:txBody>
      </p:sp>
    </p:spTree>
    <p:extLst>
      <p:ext uri="{BB962C8B-B14F-4D97-AF65-F5344CB8AC3E}">
        <p14:creationId xmlns:p14="http://schemas.microsoft.com/office/powerpoint/2010/main" val="418693383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IN" sz="1100" b="1" kern="100" spc="10" dirty="0" err="1">
                <a:solidFill>
                  <a:srgbClr val="000000"/>
                </a:solidFill>
                <a:effectLst/>
                <a:latin typeface="Arial" panose="020B0604020202020204" pitchFamily="34" charset="0"/>
                <a:ea typeface="Calibri" panose="020F0502020204030204" pitchFamily="34" charset="0"/>
                <a:cs typeface="Shruti" panose="020B0502040204020203" pitchFamily="34" charset="0"/>
              </a:rPr>
              <a:t>onchange</a:t>
            </a:r>
            <a:r>
              <a:rPr lang="en-IN" sz="1100" b="1"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 event:</a:t>
            </a:r>
            <a:r>
              <a:rPr lang="en-IN" sz="11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 This event detects the change in value of any element listing to this event. </a:t>
            </a:r>
            <a:endParaRPr lang="en-IN" dirty="0"/>
          </a:p>
        </p:txBody>
      </p:sp>
    </p:spTree>
    <p:extLst>
      <p:ext uri="{BB962C8B-B14F-4D97-AF65-F5344CB8AC3E}">
        <p14:creationId xmlns:p14="http://schemas.microsoft.com/office/powerpoint/2010/main" val="3985099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100" b="1" dirty="0">
                <a:solidFill>
                  <a:srgbClr val="002060"/>
                </a:solidFill>
                <a:latin typeface="Arial"/>
                <a:cs typeface="Arial"/>
              </a:rPr>
              <a:t>Understanding HTTP Basics</a:t>
            </a:r>
          </a:p>
          <a:p>
            <a:pPr marL="0" indent="0">
              <a:buFont typeface="Arial" panose="020B0604020202020204" pitchFamily="34" charset="0"/>
              <a:buNone/>
            </a:pPr>
            <a:endParaRPr lang="en-IN" dirty="0"/>
          </a:p>
          <a:p>
            <a:pPr marL="457200" indent="-298450">
              <a:buFont typeface="Arial" panose="020B0604020202020204" pitchFamily="34" charset="0"/>
              <a:buChar char="•"/>
            </a:pPr>
            <a:r>
              <a:rPr lang="en-IN" dirty="0"/>
              <a:t>Stands for "Hypertext Transfer Protocol."</a:t>
            </a:r>
          </a:p>
          <a:p>
            <a:pPr marL="457200" indent="-298450">
              <a:buFont typeface="Arial" panose="020B0604020202020204" pitchFamily="34" charset="0"/>
              <a:buChar char="•"/>
            </a:pPr>
            <a:r>
              <a:rPr lang="en-IN" dirty="0"/>
              <a:t>HTTP is based on a request and a response.</a:t>
            </a:r>
          </a:p>
          <a:p>
            <a:pPr marL="457200" indent="-298450">
              <a:buFont typeface="Arial" panose="020B0604020202020204" pitchFamily="34" charset="0"/>
              <a:buChar char="•"/>
            </a:pPr>
            <a:r>
              <a:rPr lang="en-IN" dirty="0"/>
              <a:t>HTTP is the protocol used to transfer data over the web.</a:t>
            </a:r>
          </a:p>
          <a:p>
            <a:pPr marL="457200" indent="-298450">
              <a:buFont typeface="Arial" panose="020B0604020202020204" pitchFamily="34" charset="0"/>
              <a:buChar char="•"/>
            </a:pPr>
            <a:r>
              <a:rPr lang="en-IN" dirty="0"/>
              <a:t>HTTP is the protocol that is used by web servers and browsers to communicate. </a:t>
            </a:r>
          </a:p>
          <a:p>
            <a:endParaRPr lang="en-IN" dirty="0"/>
          </a:p>
        </p:txBody>
      </p:sp>
      <p:sp>
        <p:nvSpPr>
          <p:cNvPr id="4" name="Slide Number Placeholder 3"/>
          <p:cNvSpPr>
            <a:spLocks noGrp="1"/>
          </p:cNvSpPr>
          <p:nvPr>
            <p:ph type="sldNum" sz="quarter" idx="10"/>
          </p:nvPr>
        </p:nvSpPr>
        <p:spPr/>
        <p:txBody>
          <a:bodyPr/>
          <a:lstStyle/>
          <a:p>
            <a:fld id="{54B07DDE-F638-4E3A-B1A3-2D3EEEE80D0D}" type="slidenum">
              <a:rPr lang="en-IN" smtClean="0"/>
              <a:t>7</a:t>
            </a:fld>
            <a:endParaRPr lang="en-IN"/>
          </a:p>
        </p:txBody>
      </p:sp>
    </p:spTree>
    <p:extLst>
      <p:ext uri="{BB962C8B-B14F-4D97-AF65-F5344CB8AC3E}">
        <p14:creationId xmlns:p14="http://schemas.microsoft.com/office/powerpoint/2010/main" val="100447972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100" b="1" spc="10" dirty="0" err="1">
                <a:solidFill>
                  <a:srgbClr val="000000"/>
                </a:solidFill>
                <a:effectLst/>
                <a:latin typeface="Arial" panose="020B0604020202020204" pitchFamily="34" charset="0"/>
                <a:ea typeface="Calibri" panose="020F0502020204030204" pitchFamily="34" charset="0"/>
              </a:rPr>
              <a:t>onfocus</a:t>
            </a:r>
            <a:r>
              <a:rPr lang="en-IN" sz="1100" b="1" spc="10" dirty="0">
                <a:solidFill>
                  <a:srgbClr val="000000"/>
                </a:solidFill>
                <a:effectLst/>
                <a:latin typeface="Arial" panose="020B0604020202020204" pitchFamily="34" charset="0"/>
                <a:ea typeface="Calibri" panose="020F0502020204030204" pitchFamily="34" charset="0"/>
              </a:rPr>
              <a:t> event:</a:t>
            </a:r>
            <a:r>
              <a:rPr lang="en-IN" sz="1100" spc="10" dirty="0">
                <a:solidFill>
                  <a:srgbClr val="000000"/>
                </a:solidFill>
                <a:effectLst/>
                <a:latin typeface="Arial" panose="020B0604020202020204" pitchFamily="34" charset="0"/>
                <a:ea typeface="Calibri" panose="020F0502020204030204" pitchFamily="34" charset="0"/>
              </a:rPr>
              <a:t> An element listing to this event executes instructions whenever it receives focus. </a:t>
            </a:r>
            <a:endParaRPr lang="en-IN" dirty="0"/>
          </a:p>
          <a:p>
            <a:endParaRPr lang="en-IN" dirty="0"/>
          </a:p>
        </p:txBody>
      </p:sp>
    </p:spTree>
    <p:extLst>
      <p:ext uri="{BB962C8B-B14F-4D97-AF65-F5344CB8AC3E}">
        <p14:creationId xmlns:p14="http://schemas.microsoft.com/office/powerpoint/2010/main" val="75806714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Trainer will switch the window to the Visual Studio code and performs the hand-on classroom exercise.</a:t>
            </a:r>
          </a:p>
        </p:txBody>
      </p:sp>
    </p:spTree>
    <p:extLst>
      <p:ext uri="{BB962C8B-B14F-4D97-AF65-F5344CB8AC3E}">
        <p14:creationId xmlns:p14="http://schemas.microsoft.com/office/powerpoint/2010/main" val="352799720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eaLnBrk="0" fontAlgn="base" hangingPunct="0">
              <a:spcBef>
                <a:spcPct val="0"/>
              </a:spcBef>
              <a:spcAft>
                <a:spcPct val="0"/>
              </a:spcAft>
              <a:buClrTx/>
              <a:buSzTx/>
              <a:buNone/>
            </a:pPr>
            <a:r>
              <a:rPr lang="en-US" altLang="en-US" sz="1200" b="1" dirty="0">
                <a:ea typeface="Times New Roman" panose="02020603050405020304" pitchFamily="18" charset="0"/>
              </a:rPr>
              <a:t>Another use-case of JS is to add on animations on html elements.. For modern designing this property is used.</a:t>
            </a:r>
          </a:p>
          <a:p>
            <a:pPr marL="0" indent="0">
              <a:spcBef>
                <a:spcPct val="0"/>
              </a:spcBef>
              <a:spcAft>
                <a:spcPct val="0"/>
              </a:spcAft>
              <a:buClrTx/>
              <a:buSzTx/>
              <a:buNone/>
            </a:pPr>
            <a:r>
              <a:rPr lang="en-US" altLang="en-US" sz="1200" b="1" dirty="0">
                <a:ea typeface="Times New Roman" panose="02020603050405020304" pitchFamily="18" charset="0"/>
              </a:rPr>
              <a:t>----------------------------------------------------</a:t>
            </a:r>
          </a:p>
          <a:p>
            <a:pPr marL="0" marR="0" lvl="0" indent="0" algn="l" defTabSz="91440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ea typeface="Times New Roman" panose="02020603050405020304" pitchFamily="18" charset="0"/>
              </a:rPr>
              <a:t>JavaScript Animations</a:t>
            </a:r>
            <a:endParaRPr lang="en-US" dirty="0"/>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ea typeface="Times New Roman" panose="02020603050405020304" pitchFamily="18" charset="0"/>
              </a:rPr>
              <a:t>JavaScript animations can handle things that CSS </a:t>
            </a:r>
            <a:r>
              <a:rPr kumimoji="0" lang="en-US" altLang="en-US" sz="1100" b="0" i="0" u="none" strike="noStrike" cap="none" normalizeH="0" baseline="0" dirty="0" err="1">
                <a:ln>
                  <a:noFill/>
                </a:ln>
                <a:solidFill>
                  <a:srgbClr val="000000"/>
                </a:solidFill>
                <a:effectLst/>
                <a:ea typeface="Times New Roman" panose="02020603050405020304" pitchFamily="18" charset="0"/>
              </a:rPr>
              <a:t>can’t.For</a:t>
            </a:r>
            <a:r>
              <a:rPr kumimoji="0" lang="en-US" altLang="en-US" sz="1100" b="0" i="0" u="none" strike="noStrike" cap="none" normalizeH="0" baseline="0" dirty="0">
                <a:ln>
                  <a:noFill/>
                </a:ln>
                <a:solidFill>
                  <a:srgbClr val="000000"/>
                </a:solidFill>
                <a:effectLst/>
                <a:ea typeface="Times New Roman" panose="02020603050405020304" pitchFamily="18" charset="0"/>
              </a:rPr>
              <a:t> instance, moving along a complex path, with a timing function different from Bezier curves, or an animation on a canvas.</a:t>
            </a:r>
            <a:r>
              <a:rPr kumimoji="0" lang="en-US" altLang="en-US" sz="1100" b="1" i="0" u="sng" strike="noStrike" cap="none" normalizeH="0" baseline="0" dirty="0" bmk="using-setinterval">
                <a:ln>
                  <a:noFill/>
                </a:ln>
                <a:solidFill>
                  <a:schemeClr val="tx1"/>
                </a:solidFill>
                <a:effectLst/>
                <a:ea typeface="Times New Roman" panose="02020603050405020304" pitchFamily="18" charset="0"/>
                <a:hlinkClick r:id="rId3">
                  <a:extLst>
                    <a:ext uri="{A12FA001-AC4F-418D-AE19-62706E023703}">
                      <ahyp:hlinkClr xmlns:ahyp="http://schemas.microsoft.com/office/drawing/2018/hyperlinkcolor" val="tx"/>
                    </a:ext>
                  </a:extLst>
                </a:hlinkClick>
              </a:rPr>
              <a:t>Using setInterval</a:t>
            </a:r>
            <a:endParaRPr kumimoji="0" lang="en-US" altLang="en-US" sz="1300" b="1" i="0" u="sng"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An animation can be implemented as a sequence of frames – usually small changes to HTML/CSS properties.</a:t>
            </a:r>
            <a:endParaRPr kumimoji="0" lang="en-US"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For instance, changing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style.left</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from 0px to 100px moves the element. And if we increase it in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setInterval</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changing by 2px with a tiny delay, like 50 times per second, then it looks smooth.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That’s the same principle as in the cinema: 24 frames per second is enough to make it look smooth.</a:t>
            </a:r>
            <a:endParaRPr kumimoji="0" lang="en-US" altLang="en-US" sz="1800" b="0" i="0" u="none" strike="noStrike" cap="none" normalizeH="0" baseline="0" dirty="0">
              <a:ln>
                <a:noFill/>
              </a:ln>
              <a:solidFill>
                <a:schemeClr val="tx1"/>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16373967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100" b="1" dirty="0">
                <a:solidFill>
                  <a:srgbClr val="002060"/>
                </a:solidFill>
              </a:rPr>
              <a:t>Code And Output</a:t>
            </a:r>
          </a:p>
          <a:p>
            <a:endParaRPr lang="en-IN" dirty="0"/>
          </a:p>
        </p:txBody>
      </p:sp>
    </p:spTree>
    <p:extLst>
      <p:ext uri="{BB962C8B-B14F-4D97-AF65-F5344CB8AC3E}">
        <p14:creationId xmlns:p14="http://schemas.microsoft.com/office/powerpoint/2010/main" val="300829193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Trainer will switch the window to the Visual Studio code and performs the hand-on classroom exercise.</a:t>
            </a:r>
          </a:p>
        </p:txBody>
      </p:sp>
    </p:spTree>
    <p:extLst>
      <p:ext uri="{BB962C8B-B14F-4D97-AF65-F5344CB8AC3E}">
        <p14:creationId xmlns:p14="http://schemas.microsoft.com/office/powerpoint/2010/main" val="294991619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nSpc>
                <a:spcPct val="107000"/>
              </a:lnSpc>
              <a:spcBef>
                <a:spcPts val="200"/>
              </a:spcBef>
              <a:spcAft>
                <a:spcPts val="600"/>
              </a:spcAft>
              <a:buNone/>
            </a:pPr>
            <a:r>
              <a:rPr lang="en-IN" b="1" kern="100" dirty="0">
                <a:ea typeface="Times New Roman" panose="02020603050405020304" pitchFamily="18" charset="0"/>
              </a:rPr>
              <a:t>Cookies and sessions are most important topic of JS. Trainer needs to explain the difference between cookies and session. Explain the topics using real time examples.</a:t>
            </a:r>
          </a:p>
          <a:p>
            <a:pPr marL="0" indent="0">
              <a:lnSpc>
                <a:spcPct val="107000"/>
              </a:lnSpc>
              <a:spcBef>
                <a:spcPts val="200"/>
              </a:spcBef>
              <a:spcAft>
                <a:spcPts val="600"/>
              </a:spcAft>
              <a:buNone/>
            </a:pPr>
            <a:r>
              <a:rPr lang="en-IN" b="1" kern="100" dirty="0">
                <a:ea typeface="Times New Roman" panose="02020603050405020304" pitchFamily="18" charset="0"/>
              </a:rPr>
              <a:t>----------------------------------------------------------------------</a:t>
            </a:r>
          </a:p>
          <a:p>
            <a:pPr marL="0" indent="0">
              <a:lnSpc>
                <a:spcPct val="107000"/>
              </a:lnSpc>
              <a:spcBef>
                <a:spcPts val="200"/>
              </a:spcBef>
              <a:spcAft>
                <a:spcPts val="600"/>
              </a:spcAft>
              <a:buNone/>
            </a:pPr>
            <a:r>
              <a:rPr lang="en-IN" sz="1100" b="1" kern="100" dirty="0">
                <a:solidFill>
                  <a:srgbClr val="000000"/>
                </a:solidFill>
                <a:effectLst/>
                <a:ea typeface="Times New Roman" panose="02020603050405020304" pitchFamily="18" charset="0"/>
              </a:rPr>
              <a:t>What are Cookies?</a:t>
            </a:r>
            <a:endParaRPr lang="en-IN" dirty="0"/>
          </a:p>
          <a:p>
            <a:pPr marL="0" indent="0">
              <a:lnSpc>
                <a:spcPct val="107000"/>
              </a:lnSpc>
              <a:spcBef>
                <a:spcPts val="200"/>
              </a:spcBef>
              <a:spcAft>
                <a:spcPts val="600"/>
              </a:spcAft>
              <a:buNone/>
            </a:pPr>
            <a:endParaRPr lang="en-IN" sz="1100" b="1" kern="100" dirty="0">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indent="0">
              <a:buNone/>
            </a:pPr>
            <a:r>
              <a:rPr lang="en-IN" sz="1100" dirty="0">
                <a:solidFill>
                  <a:srgbClr val="000000"/>
                </a:solidFill>
                <a:effectLst/>
                <a:latin typeface="Arial" panose="020B0604020202020204" pitchFamily="34" charset="0"/>
                <a:ea typeface="Times New Roman" panose="02020603050405020304" pitchFamily="18" charset="0"/>
              </a:rPr>
              <a:t>A cookie is a piece of data that is stored on your computer to be accessed by your browser. </a:t>
            </a:r>
          </a:p>
          <a:p>
            <a:pPr marL="0" indent="0">
              <a:buNone/>
            </a:pPr>
            <a:endParaRPr lang="en-IN" sz="1100" dirty="0">
              <a:effectLst/>
              <a:latin typeface="Times New Roman" panose="02020603050405020304" pitchFamily="18" charset="0"/>
              <a:ea typeface="Times New Roman" panose="02020603050405020304" pitchFamily="18" charset="0"/>
            </a:endParaRPr>
          </a:p>
          <a:p>
            <a:pPr marL="0" indent="0">
              <a:lnSpc>
                <a:spcPct val="107000"/>
              </a:lnSpc>
              <a:spcBef>
                <a:spcPts val="200"/>
              </a:spcBef>
              <a:spcAft>
                <a:spcPts val="600"/>
              </a:spcAft>
              <a:buNone/>
            </a:pPr>
            <a:r>
              <a:rPr lang="en-IN" sz="1100" b="1" kern="100" dirty="0">
                <a:solidFill>
                  <a:srgbClr val="000000"/>
                </a:solidFill>
                <a:effectLst/>
                <a:latin typeface="Arial" panose="020B0604020202020204" pitchFamily="34" charset="0"/>
                <a:ea typeface="Times New Roman" panose="02020603050405020304" pitchFamily="18" charset="0"/>
                <a:cs typeface="Shruti" panose="020B0502040204020203" pitchFamily="34" charset="0"/>
              </a:rPr>
              <a:t>Why do you need a Cookie?</a:t>
            </a:r>
            <a:endParaRPr lang="en-IN" sz="1100" b="1" kern="100" dirty="0">
              <a:solidFill>
                <a:srgbClr val="1F3763"/>
              </a:solidFill>
              <a:effectLst/>
              <a:latin typeface="Calibri Light" panose="020F0302020204030204" pitchFamily="34" charset="0"/>
              <a:ea typeface="Times New Roman" panose="02020603050405020304" pitchFamily="18" charset="0"/>
              <a:cs typeface="Shruti" panose="020B0502040204020203" pitchFamily="34" charset="0"/>
            </a:endParaRPr>
          </a:p>
          <a:p>
            <a:pPr marL="0" indent="0">
              <a:buNone/>
            </a:pPr>
            <a:r>
              <a:rPr lang="en-IN" sz="1100" dirty="0">
                <a:solidFill>
                  <a:srgbClr val="000000"/>
                </a:solidFill>
                <a:effectLst/>
                <a:latin typeface="Arial" panose="020B0604020202020204" pitchFamily="34" charset="0"/>
                <a:ea typeface="Calibri" panose="020F0502020204030204" pitchFamily="34" charset="0"/>
              </a:rPr>
              <a:t>The communication between a web browser and server happens using a stateless protocol named HTTP. Stateless protocol treats each request independent. So, the server does not keep the data after sending it to the browser. But in many situations, the data will be required again. Here come cookies into a picture. With cookies, the web browser will not have to communicate with the server each time the data is required. Instead, it can be fetched directly from the computer.</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Javascript</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Set Cookie</a:t>
            </a:r>
            <a:endParaRPr kumimoji="0" lang="en-US" altLang="en-US" sz="11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You can create cookies using document. cookie property like this.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document.cookie</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cookiename</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cookievalue</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kumimoji="0" lang="en-US" altLang="en-US" sz="1100" b="0" i="0" u="none" strike="noStrike" cap="none" normalizeH="0" baseline="0" dirty="0">
                <a:ln>
                  <a:noFill/>
                </a:ln>
                <a:solidFill>
                  <a:schemeClr val="tx1"/>
                </a:solidFill>
                <a:effectLst/>
              </a:rPr>
              <a:t> </a:t>
            </a:r>
            <a:endParaRPr kumimoji="0" lang="en-US" altLang="en-US" sz="1100" b="0" i="0" u="none" strike="noStrike" cap="none" normalizeH="0" baseline="0" dirty="0">
              <a:ln>
                <a:noFill/>
              </a:ln>
              <a:solidFill>
                <a:schemeClr val="tx1"/>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48109692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IN" b="1" dirty="0"/>
              <a:t>CODE AND OUTPUT</a:t>
            </a:r>
          </a:p>
        </p:txBody>
      </p:sp>
    </p:spTree>
    <p:extLst>
      <p:ext uri="{BB962C8B-B14F-4D97-AF65-F5344CB8AC3E}">
        <p14:creationId xmlns:p14="http://schemas.microsoft.com/office/powerpoint/2010/main" val="398543412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Session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sessionStorage</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object stores data only for a session. It means that the data stored in the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sessionStorage</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will be deleted when the browser is closed.</a:t>
            </a:r>
            <a:endParaRPr kumimoji="0" lang="en-US" altLang="en-US" sz="11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 page session lasts as long as the web browser is open and survives over the page refresh.</a:t>
            </a:r>
            <a:endParaRPr kumimoji="0" lang="en-US" altLang="en-US" sz="11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When you open a page in a new tab or window, the web browser creates a new session.</a:t>
            </a:r>
            <a:endParaRPr kumimoji="0" lang="en-US" altLang="en-US" sz="11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If you open multiple tabs or windows with the same URL, the web browser creates a separate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sessionStorage</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for each tab or window. So data stored in one web browser tab cannot be accessible in another tab.</a:t>
            </a:r>
            <a:endParaRPr kumimoji="0" lang="en-US" altLang="en-US" sz="11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When you close a tab or window, the web browser ends the session and clears data in the </a:t>
            </a:r>
            <a:r>
              <a:rPr kumimoji="0" lang="en-US" altLang="en-US" sz="1100"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sessionStorage</a:t>
            </a:r>
            <a:r>
              <a:rPr kumimoji="0" lang="en-US" altLang="en-US" sz="11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sz="1100" b="0" i="0" u="none" strike="noStrike" cap="none" normalizeH="0" baseline="0" dirty="0">
              <a:ln>
                <a:noFill/>
              </a:ln>
              <a:solidFill>
                <a:schemeClr val="tx1"/>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265181439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100" b="1" dirty="0">
                <a:solidFill>
                  <a:srgbClr val="002060"/>
                </a:solidFill>
              </a:rPr>
              <a:t>Code and Output</a:t>
            </a:r>
          </a:p>
          <a:p>
            <a:endParaRPr lang="en-IN" dirty="0"/>
          </a:p>
        </p:txBody>
      </p:sp>
    </p:spTree>
    <p:extLst>
      <p:ext uri="{BB962C8B-B14F-4D97-AF65-F5344CB8AC3E}">
        <p14:creationId xmlns:p14="http://schemas.microsoft.com/office/powerpoint/2010/main" val="331690956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Trainer will switch the window to the Visual Studio code and performs the hand-on classroom exercise.</a:t>
            </a:r>
          </a:p>
        </p:txBody>
      </p:sp>
    </p:spTree>
    <p:extLst>
      <p:ext uri="{BB962C8B-B14F-4D97-AF65-F5344CB8AC3E}">
        <p14:creationId xmlns:p14="http://schemas.microsoft.com/office/powerpoint/2010/main" val="15975472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IN" b="1" dirty="0"/>
              <a:t>What is a </a:t>
            </a:r>
            <a:r>
              <a:rPr lang="en-IN" b="1" dirty="0" err="1"/>
              <a:t>WebPage</a:t>
            </a:r>
            <a:r>
              <a:rPr lang="en-IN" b="1" dirty="0"/>
              <a:t>?</a:t>
            </a:r>
          </a:p>
          <a:p>
            <a:endParaRPr lang="en-IN" dirty="0"/>
          </a:p>
          <a:p>
            <a:pPr marL="457200" indent="-298450">
              <a:buFont typeface="Arial" panose="020B0604020202020204" pitchFamily="34" charset="0"/>
              <a:buChar char="•"/>
            </a:pPr>
            <a:r>
              <a:rPr lang="en-IN" dirty="0"/>
              <a:t>A web page can contain huge information including text, </a:t>
            </a:r>
            <a:r>
              <a:rPr lang="en-IN" dirty="0" err="1"/>
              <a:t>graphics,audio,video</a:t>
            </a:r>
            <a:r>
              <a:rPr lang="en-IN" dirty="0"/>
              <a:t> and hyperlinks. </a:t>
            </a:r>
          </a:p>
          <a:p>
            <a:pPr marL="457200" indent="-298450">
              <a:buFont typeface="Arial" panose="020B0604020202020204" pitchFamily="34" charset="0"/>
              <a:buChar char="•"/>
            </a:pPr>
            <a:endParaRPr lang="en-IN" dirty="0"/>
          </a:p>
          <a:p>
            <a:pPr marL="457200" indent="-298450">
              <a:buFont typeface="Arial" panose="020B0604020202020204" pitchFamily="34" charset="0"/>
              <a:buChar char="•"/>
            </a:pPr>
            <a:r>
              <a:rPr lang="en-IN" dirty="0"/>
              <a:t>These hyperlinks are the link to other web pages.</a:t>
            </a:r>
          </a:p>
        </p:txBody>
      </p:sp>
      <p:sp>
        <p:nvSpPr>
          <p:cNvPr id="4" name="Slide Number Placeholder 3"/>
          <p:cNvSpPr>
            <a:spLocks noGrp="1"/>
          </p:cNvSpPr>
          <p:nvPr>
            <p:ph type="sldNum" sz="quarter" idx="10"/>
          </p:nvPr>
        </p:nvSpPr>
        <p:spPr/>
        <p:txBody>
          <a:bodyPr/>
          <a:lstStyle/>
          <a:p>
            <a:fld id="{54B07DDE-F638-4E3A-B1A3-2D3EEEE80D0D}" type="slidenum">
              <a:rPr lang="en-IN" smtClean="0"/>
              <a:t>8</a:t>
            </a:fld>
            <a:endParaRPr lang="en-IN"/>
          </a:p>
        </p:txBody>
      </p:sp>
    </p:spTree>
    <p:extLst>
      <p:ext uri="{BB962C8B-B14F-4D97-AF65-F5344CB8AC3E}">
        <p14:creationId xmlns:p14="http://schemas.microsoft.com/office/powerpoint/2010/main" val="126838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 b="1" dirty="0"/>
              <a:t>In this PPT, we have learned about, </a:t>
            </a:r>
          </a:p>
          <a:p>
            <a:pPr marL="0" indent="0">
              <a:buNone/>
            </a:pPr>
            <a:endParaRPr lang="en-US" dirty="0"/>
          </a:p>
          <a:p>
            <a:pPr marL="173736" indent="-173736">
              <a:buFont typeface="Arial" panose="020B0604020202020204" pitchFamily="34" charset="0"/>
              <a:buChar char="•"/>
            </a:pPr>
            <a:r>
              <a:rPr lang="en-GB" dirty="0"/>
              <a:t>Know Model parameters and hyperparameters? and</a:t>
            </a:r>
            <a:endParaRPr lang="en-US" dirty="0"/>
          </a:p>
          <a:p>
            <a:pPr marL="173736" indent="-173736">
              <a:buFont typeface="Arial" panose="020B0604020202020204" pitchFamily="34" charset="0"/>
              <a:buChar char="•"/>
            </a:pPr>
            <a:endParaRPr lang="en-GB" dirty="0"/>
          </a:p>
          <a:p>
            <a:pPr marL="173736" indent="-173736">
              <a:buFont typeface="Arial" panose="020B0604020202020204" pitchFamily="34" charset="0"/>
              <a:buChar char="•"/>
            </a:pPr>
            <a:r>
              <a:rPr lang="en-GB" dirty="0"/>
              <a:t>Hyperparameter optimization using Grid Search &amp; Random Search</a:t>
            </a:r>
            <a:endParaRPr lang="en-US" dirty="0"/>
          </a:p>
          <a:p>
            <a:pPr marL="173736" indent="-173736">
              <a:buFont typeface="Arial" panose="020B0604020202020204" pitchFamily="34" charset="0"/>
              <a:buChar char="•"/>
            </a:pPr>
            <a:endParaRPr lang="en-GB" dirty="0"/>
          </a:p>
          <a:p>
            <a:pPr marL="0" indent="0">
              <a:buFont typeface="Arial" panose="020B0604020202020204" pitchFamily="34" charset="0"/>
              <a:buNone/>
            </a:pPr>
            <a:r>
              <a:rPr lang="en-GB" dirty="0"/>
              <a:t>Let's have a look at other concepts.</a:t>
            </a:r>
            <a:endParaRPr lang="en-US" dirty="0"/>
          </a:p>
          <a:p>
            <a:pPr marL="0" indent="0">
              <a:buNone/>
            </a:pPr>
            <a:endParaRPr lang="en" dirty="0"/>
          </a:p>
          <a:p>
            <a:pPr marL="0" indent="0">
              <a:buNone/>
            </a:pPr>
            <a:endParaRPr lang="en-US" dirty="0"/>
          </a:p>
          <a:p>
            <a:pPr>
              <a:buNone/>
            </a:pPr>
            <a:endParaRPr lang="en-US" dirty="0">
              <a:latin typeface="Calibri"/>
              <a:cs typeface="Calibri"/>
            </a:endParaRPr>
          </a:p>
        </p:txBody>
      </p:sp>
    </p:spTree>
    <p:extLst>
      <p:ext uri="{BB962C8B-B14F-4D97-AF65-F5344CB8AC3E}">
        <p14:creationId xmlns:p14="http://schemas.microsoft.com/office/powerpoint/2010/main" val="387918753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endParaRPr lang="en-US" dirty="0">
              <a:latin typeface="Calibri"/>
              <a:ea typeface="Calibri"/>
              <a:cs typeface="Calibri"/>
            </a:endParaRPr>
          </a:p>
        </p:txBody>
      </p:sp>
    </p:spTree>
    <p:extLst>
      <p:ext uri="{BB962C8B-B14F-4D97-AF65-F5344CB8AC3E}">
        <p14:creationId xmlns:p14="http://schemas.microsoft.com/office/powerpoint/2010/main" val="82075544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82</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IN" b="1" dirty="0"/>
              <a:t>Type of Web Pages</a:t>
            </a:r>
          </a:p>
          <a:p>
            <a:endParaRPr lang="en-IN" dirty="0"/>
          </a:p>
          <a:p>
            <a:pPr marL="457200" indent="-298450">
              <a:buFont typeface="Arial" panose="020B0604020202020204" pitchFamily="34" charset="0"/>
              <a:buChar char="•"/>
            </a:pPr>
            <a:r>
              <a:rPr lang="en-IN" dirty="0"/>
              <a:t>Web page is a document available on world wide web. Web Pages are stored on web server and can be viewed using a web browser. A web page can </a:t>
            </a:r>
            <a:r>
              <a:rPr lang="en-IN" dirty="0" err="1"/>
              <a:t>cotain</a:t>
            </a:r>
            <a:r>
              <a:rPr lang="en-IN" dirty="0"/>
              <a:t> huge information including text, graphics, audio, video and hyper links. These hyper links are the link to other web pages.</a:t>
            </a:r>
          </a:p>
          <a:p>
            <a:pPr marL="457200" indent="-298450">
              <a:buFont typeface="Arial" panose="020B0604020202020204" pitchFamily="34" charset="0"/>
              <a:buChar char="•"/>
            </a:pPr>
            <a:endParaRPr lang="en-IN" dirty="0"/>
          </a:p>
          <a:p>
            <a:pPr marL="457200" indent="-298450">
              <a:buFont typeface="Arial" panose="020B0604020202020204" pitchFamily="34" charset="0"/>
              <a:buChar char="•"/>
            </a:pPr>
            <a:r>
              <a:rPr lang="en-IN" b="1" dirty="0"/>
              <a:t>Static web pages </a:t>
            </a:r>
            <a:r>
              <a:rPr lang="en-IN" dirty="0"/>
              <a:t>are also known as flat or stationary web page. They are loaded on the client’s browser as exactly they are stored on the web server. Such web pages contain only static information. User can only read the information but can’t do any modification or interact with the information.</a:t>
            </a:r>
          </a:p>
          <a:p>
            <a:pPr marL="457200" indent="-298450">
              <a:buFont typeface="Arial" panose="020B0604020202020204" pitchFamily="34" charset="0"/>
              <a:buChar char="•"/>
            </a:pPr>
            <a:r>
              <a:rPr lang="en-IN" dirty="0"/>
              <a:t>Static web pages are created using only HTML. Static web pages are only used when the information is no more required to be modified.</a:t>
            </a:r>
          </a:p>
          <a:p>
            <a:pPr marL="457200" indent="-298450">
              <a:buFont typeface="Arial" panose="020B0604020202020204" pitchFamily="34" charset="0"/>
              <a:buChar char="•"/>
            </a:pPr>
            <a:endParaRPr lang="en-IN" dirty="0"/>
          </a:p>
          <a:p>
            <a:pPr marL="457200" indent="-298450">
              <a:buFont typeface="Arial" panose="020B0604020202020204" pitchFamily="34" charset="0"/>
              <a:buChar char="•"/>
            </a:pPr>
            <a:r>
              <a:rPr lang="en-IN" b="1" dirty="0"/>
              <a:t>Dynamic web page </a:t>
            </a:r>
            <a:r>
              <a:rPr lang="en-IN" dirty="0"/>
              <a:t>shows different information at different point of time. It is possible to change a </a:t>
            </a:r>
            <a:r>
              <a:rPr lang="en-IN" dirty="0" err="1"/>
              <a:t>portaion</a:t>
            </a:r>
            <a:r>
              <a:rPr lang="en-IN" dirty="0"/>
              <a:t> of a web page without loading the entire web page.</a:t>
            </a:r>
          </a:p>
          <a:p>
            <a:pPr marL="457200" indent="-298450">
              <a:buFont typeface="Arial" panose="020B0604020202020204" pitchFamily="34" charset="0"/>
              <a:buChar char="•"/>
            </a:pPr>
            <a:endParaRPr lang="en-IN" dirty="0"/>
          </a:p>
          <a:p>
            <a:pPr marL="158750" indent="0">
              <a:buFont typeface="Arial" panose="020B0604020202020204" pitchFamily="34" charset="0"/>
              <a:buNone/>
            </a:pPr>
            <a:r>
              <a:rPr lang="en-IN" dirty="0"/>
              <a:t>Reference - https://www.tutorialspoint.com/internet_technologies/web_pages.htm</a:t>
            </a:r>
          </a:p>
          <a:p>
            <a:endParaRPr lang="en-IN" dirty="0"/>
          </a:p>
        </p:txBody>
      </p:sp>
      <p:sp>
        <p:nvSpPr>
          <p:cNvPr id="4" name="Slide Number Placeholder 3"/>
          <p:cNvSpPr>
            <a:spLocks noGrp="1"/>
          </p:cNvSpPr>
          <p:nvPr>
            <p:ph type="sldNum" sz="quarter" idx="10"/>
          </p:nvPr>
        </p:nvSpPr>
        <p:spPr/>
        <p:txBody>
          <a:bodyPr/>
          <a:lstStyle/>
          <a:p>
            <a:fld id="{54B07DDE-F638-4E3A-B1A3-2D3EEEE80D0D}" type="slidenum">
              <a:rPr lang="en-IN" smtClean="0"/>
              <a:t>9</a:t>
            </a:fld>
            <a:endParaRPr lang="en-IN"/>
          </a:p>
        </p:txBody>
      </p:sp>
    </p:spTree>
    <p:extLst>
      <p:ext uri="{BB962C8B-B14F-4D97-AF65-F5344CB8AC3E}">
        <p14:creationId xmlns:p14="http://schemas.microsoft.com/office/powerpoint/2010/main" val="2445925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endParaRPr lang="en-US"/>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9/13/2023</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7"/>
        <p:cNvGrpSpPr/>
        <p:nvPr/>
      </p:nvGrpSpPr>
      <p:grpSpPr>
        <a:xfrm>
          <a:off x="0" y="0"/>
          <a:ext cx="0" cy="0"/>
          <a:chOff x="0" y="0"/>
          <a:chExt cx="0" cy="0"/>
        </a:xfrm>
      </p:grpSpPr>
      <p:sp>
        <p:nvSpPr>
          <p:cNvPr id="18" name="Google Shape;18;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980143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p:txBody>
          <a:bodyPr/>
          <a:lstStyle/>
          <a:p>
            <a:pPr lvl="0"/>
            <a:endParaRPr lang="en-US" dirty="0"/>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18083852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0568CB48-A633-4903-83C0-5B6DFD777D87}" type="datetimeFigureOut">
              <a:rPr lang="en-US" smtClean="0"/>
              <a:t>9/13/2023</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t>‹#›</a:t>
            </a:fld>
            <a:endParaRPr lang="en-US"/>
          </a:p>
        </p:txBody>
      </p:sp>
    </p:spTree>
    <p:extLst>
      <p:ext uri="{BB962C8B-B14F-4D97-AF65-F5344CB8AC3E}">
        <p14:creationId xmlns:p14="http://schemas.microsoft.com/office/powerpoint/2010/main" val="2795316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64E27EA6-2EA5-FAC8-555D-CE56C9424007}"/>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0591C16-8BB7-028B-A416-0C58BC4726E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0746365-2D0D-47E1-3197-0A87571E72C3}"/>
              </a:ext>
            </a:extLst>
          </p:cNvPr>
          <p:cNvSpPr txBox="1"/>
          <p:nvPr userDrawn="1"/>
        </p:nvSpPr>
        <p:spPr>
          <a:xfrm>
            <a:off x="132080" y="65687"/>
            <a:ext cx="4927600" cy="338554"/>
          </a:xfrm>
          <a:prstGeom prst="rect">
            <a:avLst/>
          </a:prstGeom>
          <a:noFill/>
        </p:spPr>
        <p:txBody>
          <a:bodyPr wrap="square" rtlCol="0">
            <a:spAutoFit/>
          </a:bodyPr>
          <a:lstStyle/>
          <a:p>
            <a:r>
              <a:rPr lang="en-US" sz="1600" b="1" dirty="0">
                <a:solidFill>
                  <a:schemeClr val="bg1"/>
                </a:solidFill>
              </a:rPr>
              <a:t>Building the Front Phase for Web</a:t>
            </a:r>
          </a:p>
        </p:txBody>
      </p:sp>
      <p:sp>
        <p:nvSpPr>
          <p:cNvPr id="15" name="Rectangle 14">
            <a:extLst>
              <a:ext uri="{FF2B5EF4-FFF2-40B4-BE49-F238E27FC236}">
                <a16:creationId xmlns:a16="http://schemas.microsoft.com/office/drawing/2014/main" id="{4B2B983A-6970-B44C-7137-7AE295A610A8}"/>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425F8CEE-4BDE-FAE6-8DDC-11B4B9F87C7F}"/>
              </a:ext>
            </a:extLst>
          </p:cNvPr>
          <p:cNvPicPr>
            <a:picLocks noChangeAspect="1"/>
          </p:cNvPicPr>
          <p:nvPr userDrawn="1"/>
        </p:nvPicPr>
        <p:blipFill>
          <a:blip r:embed="rId17">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 id="2147483688" r:id="rId13"/>
    <p:sldLayoutId id="2147483689" r:id="rId14"/>
    <p:sldLayoutId id="214748369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hyperlink" Target="https://developer.mozilla.org/enUS/docs/Learn/Commonquestion/Pagessitesserversandsearchengines"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hyperlink" Target="https://www.appverticals.com/blog/web-app-vs-website/"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hyperlink" Target="https://www.spaceotechnologies.com/webapplication-vs-website-difference/"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www.hostinger.com/tutorials/what-is-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hyperlink" Target="https://qatechhub.com/html-page-structure-nesting/"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0%20Understanding%20the%20HTML%20Structure.docx"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1%20Understanding%20the%20use%20of%20formatting%20tags.docx"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www.web4college.com/html/socialImages/html-text-formatting.png"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hyperlink" Target="https://www.tutorialbrain.com/html_tutorial/html_lists/" TargetMode="Externa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hyperlink" Target="https://www.w3schools.com/html/html_tables.asp"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2%20%20Create%20a%20hyperlink%20to%20redirect%20to%20another%20page.docx"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3%20Create%20a%20registration%20form.docx"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13.xml"/><Relationship Id="rId5" Type="http://schemas.openxmlformats.org/officeDocument/2006/relationships/hyperlink" Target="https://www.w3schools.com/html/tryit.asp?filename=tryhtml_input_reset" TargetMode="External"/><Relationship Id="rId4" Type="http://schemas.openxmlformats.org/officeDocument/2006/relationships/image" Target="../media/image33.png"/></Relationships>
</file>

<file path=ppt/slides/_rels/slide32.xml.rels><?xml version="1.0" encoding="UTF-8" standalone="yes"?>
<Relationships xmlns="http://schemas.openxmlformats.org/package/2006/relationships"><Relationship Id="rId3" Type="http://schemas.openxmlformats.org/officeDocument/2006/relationships/image" Target="../media/image34.jpeg"/><Relationship Id="rId7" Type="http://schemas.openxmlformats.org/officeDocument/2006/relationships/hyperlink" Target="https://www.tutorialspoint.com/html5/html5_audio_video.htm" TargetMode="External"/><Relationship Id="rId2" Type="http://schemas.openxmlformats.org/officeDocument/2006/relationships/notesSlide" Target="../notesSlides/notesSlide32.xml"/><Relationship Id="rId1" Type="http://schemas.openxmlformats.org/officeDocument/2006/relationships/slideLayout" Target="../slideLayouts/slideLayout13.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hyperlink" Target="https://www.w3schools.com/graphics/svg_circle.asp" TargetMode="External"/><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4%20How%20to%20put%20media%20files%20and%20graphicson%20HTML%20page.docx"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hyperlink" Target="https://blog.templatetoaster.com/what-is-css/"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hyperlink" Target="https://www.javatpoint.com/types-of-css" TargetMode="External"/><Relationship Id="rId2" Type="http://schemas.openxmlformats.org/officeDocument/2006/relationships/notesSlide" Target="../notesSlides/notesSlide39.xml"/><Relationship Id="rId1" Type="http://schemas.openxmlformats.org/officeDocument/2006/relationships/slideLayout" Target="../slideLayouts/slideLayout13.xml"/><Relationship Id="rId4" Type="http://schemas.openxmlformats.org/officeDocument/2006/relationships/image" Target="../media/image41.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sites.google.com/site/tassadar550/web-resource"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1.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4%20How%20to%20put%20media%20files%20and%20graphicson%20HTML%20page.docx"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hyperlink" Target="https://www.c-sharpcorner.com/UploadFile/9a9e6f/selectors-in-css/"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hyperlink" Target="https://web.dev/learn/css/selectors/"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7.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6%20Use%20of%20Simple%20Selectors%20%2C%20color%20and%20background%20properties.docx"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8.xml"/><Relationship Id="rId1" Type="http://schemas.openxmlformats.org/officeDocument/2006/relationships/slideLayout" Target="../slideLayouts/slideLayout13.xml"/><Relationship Id="rId4" Type="http://schemas.openxmlformats.org/officeDocument/2006/relationships/hyperlink" Target="https://www.csssolid.com/css-box-model.html"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img.webnots.com/2019/02/Overview-of-Internet.png" TargetMode="External"/></Relationships>
</file>

<file path=ppt/slides/_rels/slide5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48.png"/></Relationships>
</file>

<file path=ppt/slides/_rels/slide5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3.xml"/><Relationship Id="rId1" Type="http://schemas.openxmlformats.org/officeDocument/2006/relationships/slideLayout" Target="../slideLayouts/slideLayout1.xml"/><Relationship Id="rId4" Type="http://schemas.openxmlformats.org/officeDocument/2006/relationships/image" Target="../media/image51.png"/></Relationships>
</file>

<file path=ppt/slides/_rels/slide5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5.xml"/><Relationship Id="rId1" Type="http://schemas.openxmlformats.org/officeDocument/2006/relationships/slideLayout" Target="../slideLayouts/slideLayout1.xml"/><Relationship Id="rId4" Type="http://schemas.openxmlformats.org/officeDocument/2006/relationships/image" Target="../media/image54.png"/></Relationships>
</file>

<file path=ppt/slides/_rels/slide5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7.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7%20Use%20of%20Box%20Model%20on%20HTML%20element.docx" TargetMode="External"/></Relationships>
</file>

<file path=ppt/slides/_rels/slide58.xml.rels><?xml version="1.0" encoding="UTF-8" standalone="yes"?>
<Relationships xmlns="http://schemas.openxmlformats.org/package/2006/relationships"><Relationship Id="rId3" Type="http://schemas.openxmlformats.org/officeDocument/2006/relationships/image" Target="../media/image56.gif"/><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1.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8.docx" TargetMode="Externa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63.xml"/><Relationship Id="rId1" Type="http://schemas.openxmlformats.org/officeDocument/2006/relationships/slideLayout" Target="../slideLayouts/slideLayout13.xml"/><Relationship Id="rId4" Type="http://schemas.openxmlformats.org/officeDocument/2006/relationships/image" Target="../media/image58.png"/></Relationships>
</file>

<file path=ppt/slides/_rels/slide6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64.xml"/><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6.xml"/><Relationship Id="rId1" Type="http://schemas.openxmlformats.org/officeDocument/2006/relationships/slideLayout" Target="../slideLayouts/slideLayout13.xml"/><Relationship Id="rId5" Type="http://schemas.openxmlformats.org/officeDocument/2006/relationships/image" Target="../media/image62.png"/><Relationship Id="rId4" Type="http://schemas.openxmlformats.org/officeDocument/2006/relationships/image" Target="../media/image61.png"/></Relationships>
</file>

<file path=ppt/slides/_rels/slide6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7.xml"/><Relationship Id="rId1" Type="http://schemas.openxmlformats.org/officeDocument/2006/relationships/slideLayout" Target="../slideLayouts/slideLayout13.xml"/><Relationship Id="rId4" Type="http://schemas.openxmlformats.org/officeDocument/2006/relationships/image" Target="../media/image64.png"/></Relationships>
</file>

<file path=ppt/slides/_rels/slide6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8.xml"/><Relationship Id="rId1" Type="http://schemas.openxmlformats.org/officeDocument/2006/relationships/slideLayout" Target="../slideLayouts/slideLayout13.xml"/><Relationship Id="rId4" Type="http://schemas.openxmlformats.org/officeDocument/2006/relationships/image" Target="../media/image66.png"/></Relationships>
</file>

<file path=ppt/slides/_rels/slide6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69.xml"/><Relationship Id="rId1" Type="http://schemas.openxmlformats.org/officeDocument/2006/relationships/slideLayout" Target="../slideLayouts/slideLayout13.xml"/><Relationship Id="rId4" Type="http://schemas.openxmlformats.org/officeDocument/2006/relationships/image" Target="../media/image68.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www3.ntu.edu.sg/home/ehchua/programming/webprogramming/HTTP_Basics.html" TargetMode="External"/></Relationships>
</file>

<file path=ppt/slides/_rels/slide7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70.xml"/><Relationship Id="rId1" Type="http://schemas.openxmlformats.org/officeDocument/2006/relationships/slideLayout" Target="../slideLayouts/slideLayout13.xml"/><Relationship Id="rId4" Type="http://schemas.openxmlformats.org/officeDocument/2006/relationships/image" Target="../media/image70.png"/></Relationships>
</file>

<file path=ppt/slides/_rels/slide7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1.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19.docx" TargetMode="Externa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73.xml"/><Relationship Id="rId1" Type="http://schemas.openxmlformats.org/officeDocument/2006/relationships/slideLayout" Target="../slideLayouts/slideLayout13.xml"/><Relationship Id="rId4" Type="http://schemas.openxmlformats.org/officeDocument/2006/relationships/image" Target="../media/image72.png"/></Relationships>
</file>

<file path=ppt/slides/_rels/slide7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4.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20%20How%20to%20apply%20Animation%20using%20JavaScript.docx" TargetMode="Externa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76.xml"/><Relationship Id="rId1" Type="http://schemas.openxmlformats.org/officeDocument/2006/relationships/slideLayout" Target="../slideLayouts/slideLayout13.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78.xml"/><Relationship Id="rId1" Type="http://schemas.openxmlformats.org/officeDocument/2006/relationships/slideLayout" Target="../slideLayouts/slideLayout13.xml"/><Relationship Id="rId4" Type="http://schemas.openxmlformats.org/officeDocument/2006/relationships/image" Target="../media/image78.png"/></Relationships>
</file>

<file path=ppt/slides/_rels/slide7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9.xml"/><Relationship Id="rId1" Type="http://schemas.openxmlformats.org/officeDocument/2006/relationships/slideLayout" Target="../slideLayouts/slideLayout13.xml"/><Relationship Id="rId4" Type="http://schemas.openxmlformats.org/officeDocument/2006/relationships/hyperlink" Target="https://github.com/maxnux/FoundationCourse/blob/main/Lab%2021%20Session%20and%20Cookie%20management%20using%20JavaScript.docx"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developer.mozilla.org/enUS/docs/Learn/Commonquestion/Pagessitesserversandsearchengines" TargetMode="External"/></Relationships>
</file>

<file path=ppt/slides/_rels/slide80.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hyperlink" Target="https://www.tutorialspoint.com/internet_technologies/web_pages.htm" TargetMode="Externa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0" y="0"/>
            <a:ext cx="9144000" cy="5143500"/>
          </a:xfrm>
          <a:prstGeom prst="rect">
            <a:avLst/>
          </a:prstGeom>
        </p:spPr>
      </p:pic>
      <p:sp>
        <p:nvSpPr>
          <p:cNvPr id="4" name="Rectangle: Rounded Corners 3">
            <a:extLst>
              <a:ext uri="{FF2B5EF4-FFF2-40B4-BE49-F238E27FC236}">
                <a16:creationId xmlns:a16="http://schemas.microsoft.com/office/drawing/2014/main" id="{1BFECF01-5B37-F500-F5BF-94F4716E2D91}"/>
              </a:ext>
            </a:extLst>
          </p:cNvPr>
          <p:cNvSpPr/>
          <p:nvPr/>
        </p:nvSpPr>
        <p:spPr>
          <a:xfrm>
            <a:off x="1169043" y="1076446"/>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Google Shape;110;p4" descr="A close up of a sign&#10;&#10;Description automatically generated">
            <a:extLst>
              <a:ext uri="{FF2B5EF4-FFF2-40B4-BE49-F238E27FC236}">
                <a16:creationId xmlns:a16="http://schemas.microsoft.com/office/drawing/2014/main" id="{5932A6D5-A00E-129C-B0F1-3E240A7EB9BD}"/>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8" name="Picture 7">
            <a:extLst>
              <a:ext uri="{FF2B5EF4-FFF2-40B4-BE49-F238E27FC236}">
                <a16:creationId xmlns:a16="http://schemas.microsoft.com/office/drawing/2014/main" id="{D7522E13-2092-E683-387B-61B79ADA0E6C}"/>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1" name="Straight Connector 10">
            <a:extLst>
              <a:ext uri="{FF2B5EF4-FFF2-40B4-BE49-F238E27FC236}">
                <a16:creationId xmlns:a16="http://schemas.microsoft.com/office/drawing/2014/main" id="{76625526-CE00-DA15-6C75-10C22B45835A}"/>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04D715B1-8CE0-869B-F544-DA3C2AAA0AAC}"/>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8" name="Picture 17">
            <a:extLst>
              <a:ext uri="{FF2B5EF4-FFF2-40B4-BE49-F238E27FC236}">
                <a16:creationId xmlns:a16="http://schemas.microsoft.com/office/drawing/2014/main" id="{F810583F-6E7D-E0B9-EF85-2EB95FF5D078}"/>
              </a:ext>
            </a:extLst>
          </p:cNvPr>
          <p:cNvPicPr/>
          <p:nvPr/>
        </p:nvPicPr>
        <p:blipFill>
          <a:blip r:embed="rId6"/>
          <a:stretch/>
        </p:blipFill>
        <p:spPr>
          <a:xfrm>
            <a:off x="6212294" y="1633695"/>
            <a:ext cx="1402381" cy="363414"/>
          </a:xfrm>
          <a:prstGeom prst="rect">
            <a:avLst/>
          </a:prstGeom>
          <a:ln w="0">
            <a:noFill/>
          </a:ln>
        </p:spPr>
      </p:pic>
      <p:cxnSp>
        <p:nvCxnSpPr>
          <p:cNvPr id="7" name="Straight Connector 6">
            <a:extLst>
              <a:ext uri="{FF2B5EF4-FFF2-40B4-BE49-F238E27FC236}">
                <a16:creationId xmlns:a16="http://schemas.microsoft.com/office/drawing/2014/main" id="{383E44D2-12A8-66DE-2633-055E4C4F5C88}"/>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0" name="Picture 9" descr="A blue and black text&#10;&#10;Description automatically generated">
            <a:extLst>
              <a:ext uri="{FF2B5EF4-FFF2-40B4-BE49-F238E27FC236}">
                <a16:creationId xmlns:a16="http://schemas.microsoft.com/office/drawing/2014/main" id="{D7915256-A6BA-514F-6482-14C36AB792E1}"/>
              </a:ext>
            </a:extLst>
          </p:cNvPr>
          <p:cNvPicPr>
            <a:picLocks noChangeAspect="1"/>
          </p:cNvPicPr>
          <p:nvPr/>
        </p:nvPicPr>
        <p:blipFill>
          <a:blip r:embed="rId7"/>
          <a:stretch>
            <a:fillRect/>
          </a:stretch>
        </p:blipFill>
        <p:spPr>
          <a:xfrm>
            <a:off x="1567263" y="1495382"/>
            <a:ext cx="1816256" cy="454064"/>
          </a:xfrm>
          <a:prstGeom prst="rect">
            <a:avLst/>
          </a:prstGeom>
        </p:spPr>
      </p:pic>
      <p:sp>
        <p:nvSpPr>
          <p:cNvPr id="12" name="Rectangle: Rounded Corners 11">
            <a:extLst>
              <a:ext uri="{FF2B5EF4-FFF2-40B4-BE49-F238E27FC236}">
                <a16:creationId xmlns:a16="http://schemas.microsoft.com/office/drawing/2014/main" id="{AF71236D-5C56-C3F8-7F14-DFD45A062510}"/>
              </a:ext>
            </a:extLst>
          </p:cNvPr>
          <p:cNvSpPr/>
          <p:nvPr/>
        </p:nvSpPr>
        <p:spPr>
          <a:xfrm>
            <a:off x="1689123" y="2758698"/>
            <a:ext cx="5858351" cy="1154624"/>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t>Building the Front Phase for Web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91C97-8DFC-49F6-AC67-B2CED096D166}"/>
              </a:ext>
            </a:extLst>
          </p:cNvPr>
          <p:cNvSpPr>
            <a:spLocks noGrp="1"/>
          </p:cNvSpPr>
          <p:nvPr>
            <p:ph type="title" idx="4294967295"/>
          </p:nvPr>
        </p:nvSpPr>
        <p:spPr>
          <a:xfrm>
            <a:off x="144781" y="616988"/>
            <a:ext cx="4427220" cy="314448"/>
          </a:xfrm>
        </p:spPr>
        <p:txBody>
          <a:bodyPr>
            <a:noAutofit/>
          </a:bodyPr>
          <a:lstStyle/>
          <a:p>
            <a:r>
              <a:rPr lang="en-US" sz="1600" b="1" dirty="0">
                <a:solidFill>
                  <a:srgbClr val="002060"/>
                </a:solidFill>
                <a:latin typeface="Arial"/>
                <a:cs typeface="Arial"/>
              </a:rPr>
              <a:t>What is a Website?</a:t>
            </a:r>
            <a:endParaRPr lang="en-US" sz="1600" dirty="0">
              <a:latin typeface="Arial"/>
              <a:cs typeface="Arial"/>
            </a:endParaRPr>
          </a:p>
        </p:txBody>
      </p:sp>
      <p:sp>
        <p:nvSpPr>
          <p:cNvPr id="6" name="TextBox 5">
            <a:extLst>
              <a:ext uri="{FF2B5EF4-FFF2-40B4-BE49-F238E27FC236}">
                <a16:creationId xmlns:a16="http://schemas.microsoft.com/office/drawing/2014/main" id="{2A67B466-0CD3-4423-BC0C-8A8929FEECDC}"/>
              </a:ext>
            </a:extLst>
          </p:cNvPr>
          <p:cNvSpPr txBox="1"/>
          <p:nvPr/>
        </p:nvSpPr>
        <p:spPr>
          <a:xfrm>
            <a:off x="167640" y="1047750"/>
            <a:ext cx="7742216" cy="284693"/>
          </a:xfrm>
          <a:prstGeom prst="rect">
            <a:avLst/>
          </a:prstGeom>
          <a:noFill/>
        </p:spPr>
        <p:txBody>
          <a:bodyPr wrap="square" lIns="68580" tIns="34290" rIns="68580" bIns="34290" rtlCol="0" anchor="t">
            <a:spAutoFit/>
          </a:bodyPr>
          <a:lstStyle/>
          <a:p>
            <a:r>
              <a:rPr lang="en-US" dirty="0">
                <a:latin typeface="Arial" panose="020B0604020202020204" pitchFamily="34" charset="0"/>
                <a:ea typeface="+mn-lt"/>
                <a:cs typeface="Arial" panose="020B0604020202020204" pitchFamily="34" charset="0"/>
              </a:rPr>
              <a:t>A website is a collection of linked web pages that shares a unique domain name. </a:t>
            </a:r>
            <a:endParaRPr lang="en-US" dirty="0">
              <a:latin typeface="Arial" panose="020B0604020202020204" pitchFamily="34" charset="0"/>
              <a:cs typeface="Arial" panose="020B0604020202020204" pitchFamily="34" charset="0"/>
            </a:endParaRPr>
          </a:p>
        </p:txBody>
      </p:sp>
      <p:pic>
        <p:nvPicPr>
          <p:cNvPr id="3" name="Picture 7" descr="Graphical user interface, application, website&#10;&#10;Description automatically generated">
            <a:extLst>
              <a:ext uri="{FF2B5EF4-FFF2-40B4-BE49-F238E27FC236}">
                <a16:creationId xmlns:a16="http://schemas.microsoft.com/office/drawing/2014/main" id="{61EFD33A-3668-4AF7-841E-2D560FAAFBF0}"/>
              </a:ext>
            </a:extLst>
          </p:cNvPr>
          <p:cNvPicPr>
            <a:picLocks noChangeAspect="1"/>
          </p:cNvPicPr>
          <p:nvPr/>
        </p:nvPicPr>
        <p:blipFill>
          <a:blip r:embed="rId3"/>
          <a:stretch>
            <a:fillRect/>
          </a:stretch>
        </p:blipFill>
        <p:spPr>
          <a:xfrm>
            <a:off x="2260696" y="1658238"/>
            <a:ext cx="4622608" cy="2595772"/>
          </a:xfrm>
          <a:prstGeom prst="rect">
            <a:avLst/>
          </a:prstGeom>
        </p:spPr>
      </p:pic>
      <p:sp>
        <p:nvSpPr>
          <p:cNvPr id="7" name="TextBox 6">
            <a:extLst>
              <a:ext uri="{FF2B5EF4-FFF2-40B4-BE49-F238E27FC236}">
                <a16:creationId xmlns:a16="http://schemas.microsoft.com/office/drawing/2014/main" id="{4D279701-1918-3FB9-BC94-5FC572295E95}"/>
              </a:ext>
            </a:extLst>
          </p:cNvPr>
          <p:cNvSpPr txBox="1"/>
          <p:nvPr/>
        </p:nvSpPr>
        <p:spPr>
          <a:xfrm>
            <a:off x="690891" y="4640765"/>
            <a:ext cx="730903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https://developer.mozilla.org/enUS/docs/Learn/Commonquestion/Pagessitesserversandsearchengines</a:t>
            </a:r>
            <a:endParaRPr lang="en-US" sz="1200" dirty="0">
              <a:solidFill>
                <a:srgbClr val="0000FF"/>
              </a:solidFill>
            </a:endParaRPr>
          </a:p>
        </p:txBody>
      </p:sp>
      <p:sp>
        <p:nvSpPr>
          <p:cNvPr id="8" name="TextBox 7">
            <a:extLst>
              <a:ext uri="{FF2B5EF4-FFF2-40B4-BE49-F238E27FC236}">
                <a16:creationId xmlns:a16="http://schemas.microsoft.com/office/drawing/2014/main" id="{6693EF0F-5C8A-78E8-C18F-C7BC223198BE}"/>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9" name="Straight Connector 8">
            <a:extLst>
              <a:ext uri="{FF2B5EF4-FFF2-40B4-BE49-F238E27FC236}">
                <a16:creationId xmlns:a16="http://schemas.microsoft.com/office/drawing/2014/main" id="{C0A9299D-F38B-77F3-0FB0-F538C02BAF7F}"/>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837825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91C97-8DFC-49F6-AC67-B2CED096D166}"/>
              </a:ext>
            </a:extLst>
          </p:cNvPr>
          <p:cNvSpPr>
            <a:spLocks noGrp="1"/>
          </p:cNvSpPr>
          <p:nvPr>
            <p:ph type="title" idx="4294967295"/>
          </p:nvPr>
        </p:nvSpPr>
        <p:spPr>
          <a:xfrm>
            <a:off x="142865" y="620748"/>
            <a:ext cx="6761163" cy="287337"/>
          </a:xfrm>
        </p:spPr>
        <p:txBody>
          <a:bodyPr>
            <a:noAutofit/>
          </a:bodyPr>
          <a:lstStyle/>
          <a:p>
            <a:r>
              <a:rPr lang="en-US" sz="1600" b="1" dirty="0">
                <a:solidFill>
                  <a:srgbClr val="213163"/>
                </a:solidFill>
                <a:latin typeface="Arial"/>
                <a:cs typeface="Arial"/>
              </a:rPr>
              <a:t>What is a Web Application?</a:t>
            </a:r>
            <a:endParaRPr lang="en-US" sz="1600" dirty="0">
              <a:solidFill>
                <a:srgbClr val="213163"/>
              </a:solidFill>
              <a:latin typeface="Arial"/>
              <a:cs typeface="Arial"/>
            </a:endParaRPr>
          </a:p>
        </p:txBody>
      </p:sp>
      <p:sp>
        <p:nvSpPr>
          <p:cNvPr id="6" name="TextBox 5">
            <a:extLst>
              <a:ext uri="{FF2B5EF4-FFF2-40B4-BE49-F238E27FC236}">
                <a16:creationId xmlns:a16="http://schemas.microsoft.com/office/drawing/2014/main" id="{2A67B466-0CD3-4423-BC0C-8A8929FEECDC}"/>
              </a:ext>
            </a:extLst>
          </p:cNvPr>
          <p:cNvSpPr txBox="1"/>
          <p:nvPr/>
        </p:nvSpPr>
        <p:spPr>
          <a:xfrm>
            <a:off x="167740" y="1046689"/>
            <a:ext cx="8239997" cy="500137"/>
          </a:xfrm>
          <a:prstGeom prst="rect">
            <a:avLst/>
          </a:prstGeom>
          <a:noFill/>
        </p:spPr>
        <p:txBody>
          <a:bodyPr wrap="square" lIns="68580" tIns="34290" rIns="68580" bIns="34290" rtlCol="0" anchor="t">
            <a:spAutoFit/>
          </a:bodyPr>
          <a:lstStyle/>
          <a:p>
            <a:r>
              <a:rPr lang="en-US" dirty="0">
                <a:solidFill>
                  <a:schemeClr val="tx1"/>
                </a:solidFill>
                <a:ea typeface="+mn-lt"/>
                <a:cs typeface="+mn-lt"/>
              </a:rPr>
              <a:t>Web application is a client-side and server-side software application in which the client runs or request in a web browser.</a:t>
            </a:r>
          </a:p>
        </p:txBody>
      </p:sp>
      <p:pic>
        <p:nvPicPr>
          <p:cNvPr id="5" name="Picture 6" descr="Graphical user interface&#10;&#10;Description automatically generated">
            <a:extLst>
              <a:ext uri="{FF2B5EF4-FFF2-40B4-BE49-F238E27FC236}">
                <a16:creationId xmlns:a16="http://schemas.microsoft.com/office/drawing/2014/main" id="{79FB6F41-00AD-472D-BFDA-F9967560A883}"/>
              </a:ext>
            </a:extLst>
          </p:cNvPr>
          <p:cNvPicPr>
            <a:picLocks noChangeAspect="1"/>
          </p:cNvPicPr>
          <p:nvPr/>
        </p:nvPicPr>
        <p:blipFill>
          <a:blip r:embed="rId3"/>
          <a:stretch>
            <a:fillRect/>
          </a:stretch>
        </p:blipFill>
        <p:spPr>
          <a:xfrm>
            <a:off x="2590318" y="1546826"/>
            <a:ext cx="3963363" cy="2765312"/>
          </a:xfrm>
          <a:prstGeom prst="rect">
            <a:avLst/>
          </a:prstGeom>
        </p:spPr>
      </p:pic>
      <p:sp>
        <p:nvSpPr>
          <p:cNvPr id="7" name="TextBox 6">
            <a:extLst>
              <a:ext uri="{FF2B5EF4-FFF2-40B4-BE49-F238E27FC236}">
                <a16:creationId xmlns:a16="http://schemas.microsoft.com/office/drawing/2014/main" id="{E5C7D5B9-690E-5B88-ED41-206C5BE1D9BE}"/>
              </a:ext>
            </a:extLst>
          </p:cNvPr>
          <p:cNvSpPr txBox="1"/>
          <p:nvPr/>
        </p:nvSpPr>
        <p:spPr>
          <a:xfrm>
            <a:off x="690891" y="4640765"/>
            <a:ext cx="442212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https://www.appverticals.com/blog/web-app-vs-website/</a:t>
            </a:r>
            <a:endParaRPr lang="en-US" sz="1200" dirty="0">
              <a:solidFill>
                <a:srgbClr val="0000FF"/>
              </a:solidFill>
            </a:endParaRPr>
          </a:p>
        </p:txBody>
      </p:sp>
      <p:sp>
        <p:nvSpPr>
          <p:cNvPr id="8" name="TextBox 7">
            <a:extLst>
              <a:ext uri="{FF2B5EF4-FFF2-40B4-BE49-F238E27FC236}">
                <a16:creationId xmlns:a16="http://schemas.microsoft.com/office/drawing/2014/main" id="{5CBDC6D7-43E8-53A9-2988-EE45E957C530}"/>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9" name="Straight Connector 8">
            <a:extLst>
              <a:ext uri="{FF2B5EF4-FFF2-40B4-BE49-F238E27FC236}">
                <a16:creationId xmlns:a16="http://schemas.microsoft.com/office/drawing/2014/main" id="{F1092BC1-D55C-86BD-99CE-32C6AA5ED977}"/>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34549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D5199A8-1E6A-4A1E-9DFC-D2B2FAA68437}"/>
              </a:ext>
            </a:extLst>
          </p:cNvPr>
          <p:cNvSpPr>
            <a:spLocks noGrp="1"/>
          </p:cNvSpPr>
          <p:nvPr>
            <p:ph type="title" idx="4294967295"/>
          </p:nvPr>
        </p:nvSpPr>
        <p:spPr>
          <a:xfrm>
            <a:off x="125730" y="622978"/>
            <a:ext cx="5383530" cy="341312"/>
          </a:xfrm>
        </p:spPr>
        <p:txBody>
          <a:bodyPr>
            <a:normAutofit/>
          </a:bodyPr>
          <a:lstStyle/>
          <a:p>
            <a:r>
              <a:rPr lang="en-US" sz="1600" b="1" dirty="0">
                <a:solidFill>
                  <a:srgbClr val="002060"/>
                </a:solidFill>
              </a:rPr>
              <a:t>Difference between Web Application &amp; Website</a:t>
            </a:r>
          </a:p>
        </p:txBody>
      </p:sp>
      <p:pic>
        <p:nvPicPr>
          <p:cNvPr id="5" name="Picture 5">
            <a:extLst>
              <a:ext uri="{FF2B5EF4-FFF2-40B4-BE49-F238E27FC236}">
                <a16:creationId xmlns:a16="http://schemas.microsoft.com/office/drawing/2014/main" id="{0AFEF780-7A7B-4CDF-BF72-404275B5AD94}"/>
              </a:ext>
            </a:extLst>
          </p:cNvPr>
          <p:cNvPicPr>
            <a:picLocks noChangeAspect="1"/>
          </p:cNvPicPr>
          <p:nvPr/>
        </p:nvPicPr>
        <p:blipFill rotWithShape="1">
          <a:blip r:embed="rId3"/>
          <a:srcRect l="9821" t="8502" r="10200" b="19813"/>
          <a:stretch/>
        </p:blipFill>
        <p:spPr>
          <a:xfrm>
            <a:off x="2394060" y="1506696"/>
            <a:ext cx="4355880" cy="2602721"/>
          </a:xfrm>
          <a:prstGeom prst="rect">
            <a:avLst/>
          </a:prstGeom>
        </p:spPr>
      </p:pic>
      <p:sp>
        <p:nvSpPr>
          <p:cNvPr id="2" name="TextBox 1">
            <a:extLst>
              <a:ext uri="{FF2B5EF4-FFF2-40B4-BE49-F238E27FC236}">
                <a16:creationId xmlns:a16="http://schemas.microsoft.com/office/drawing/2014/main" id="{880CB429-B0FD-F31E-69C9-5903457F037C}"/>
              </a:ext>
            </a:extLst>
          </p:cNvPr>
          <p:cNvSpPr txBox="1"/>
          <p:nvPr/>
        </p:nvSpPr>
        <p:spPr>
          <a:xfrm>
            <a:off x="690891" y="4640765"/>
            <a:ext cx="641479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https://www.spaceotechnologies.com/webapplication-vs-website-difference/</a:t>
            </a:r>
            <a:endParaRPr lang="en-US" sz="1200" dirty="0">
              <a:solidFill>
                <a:srgbClr val="0000FF"/>
              </a:solidFill>
            </a:endParaRPr>
          </a:p>
        </p:txBody>
      </p:sp>
      <p:sp>
        <p:nvSpPr>
          <p:cNvPr id="3" name="TextBox 2">
            <a:extLst>
              <a:ext uri="{FF2B5EF4-FFF2-40B4-BE49-F238E27FC236}">
                <a16:creationId xmlns:a16="http://schemas.microsoft.com/office/drawing/2014/main" id="{DD45AD0E-EC84-8CF8-DD21-770121ABD825}"/>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6" name="Straight Connector 5">
            <a:extLst>
              <a:ext uri="{FF2B5EF4-FFF2-40B4-BE49-F238E27FC236}">
                <a16:creationId xmlns:a16="http://schemas.microsoft.com/office/drawing/2014/main" id="{A010D0D1-EB26-A59B-DEAA-AE135A0FD561}"/>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207058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4112" y="568325"/>
            <a:ext cx="2936875" cy="322262"/>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1600" b="1" dirty="0">
                <a:solidFill>
                  <a:srgbClr val="223366"/>
                </a:solidFill>
                <a:latin typeface="+mj-lt"/>
              </a:rPr>
              <a:t>Introduction</a:t>
            </a:r>
            <a:endParaRPr sz="1600" dirty="0">
              <a:solidFill>
                <a:srgbClr val="223366"/>
              </a:solidFill>
              <a:latin typeface="+mj-lt"/>
            </a:endParaRPr>
          </a:p>
        </p:txBody>
      </p:sp>
      <p:sp>
        <p:nvSpPr>
          <p:cNvPr id="6" name="TextBox 5">
            <a:extLst>
              <a:ext uri="{FF2B5EF4-FFF2-40B4-BE49-F238E27FC236}">
                <a16:creationId xmlns:a16="http://schemas.microsoft.com/office/drawing/2014/main" id="{79CE3A41-46D4-C18D-3D59-DBB1B61EC13D}"/>
              </a:ext>
            </a:extLst>
          </p:cNvPr>
          <p:cNvSpPr txBox="1"/>
          <p:nvPr/>
        </p:nvSpPr>
        <p:spPr>
          <a:xfrm>
            <a:off x="143205" y="1039177"/>
            <a:ext cx="4320752" cy="3421449"/>
          </a:xfrm>
          <a:prstGeom prst="rect">
            <a:avLst/>
          </a:prstGeom>
          <a:noFill/>
        </p:spPr>
        <p:txBody>
          <a:bodyPr wrap="square">
            <a:spAutoFit/>
          </a:bodyPr>
          <a:lstStyle/>
          <a:p>
            <a:pPr fontAlgn="base">
              <a:spcBef>
                <a:spcPts val="1800"/>
              </a:spcBef>
              <a:spcAft>
                <a:spcPts val="1800"/>
              </a:spcAft>
            </a:pPr>
            <a:r>
              <a:rPr lang="en-IN" sz="1400" b="1" kern="100" dirty="0">
                <a:solidFill>
                  <a:schemeClr val="tx1"/>
                </a:solidFill>
                <a:effectLst/>
                <a:latin typeface="Arial "/>
                <a:ea typeface="Times New Roman" panose="02020603050405020304" pitchFamily="18" charset="0"/>
                <a:cs typeface="Shruti" panose="020B0502040204020203" pitchFamily="34" charset="0"/>
              </a:rPr>
              <a:t>What is </a:t>
            </a:r>
            <a:r>
              <a:rPr lang="en-IN" b="1" kern="100" dirty="0">
                <a:solidFill>
                  <a:schemeClr val="tx1"/>
                </a:solidFill>
                <a:latin typeface="Arial "/>
                <a:ea typeface="Times New Roman" panose="02020603050405020304" pitchFamily="18" charset="0"/>
                <a:cs typeface="Shruti" panose="020B0502040204020203" pitchFamily="34" charset="0"/>
              </a:rPr>
              <a:t>HTML</a:t>
            </a:r>
            <a:r>
              <a:rPr lang="en-IN" sz="1400" b="1" kern="100" dirty="0">
                <a:solidFill>
                  <a:schemeClr val="tx1"/>
                </a:solidFill>
                <a:effectLst/>
                <a:latin typeface="Arial "/>
                <a:ea typeface="Times New Roman" panose="02020603050405020304" pitchFamily="18" charset="0"/>
                <a:cs typeface="Shruti" panose="020B0502040204020203" pitchFamily="34" charset="0"/>
              </a:rPr>
              <a:t>?</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HTML stands for Hyper Text Markup Language</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HTML elements are the building blocks of HTML pages</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HTML describes the structure of Web pages using Hypertext markup language</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HTML elements are represented by tags</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When you test your page on browsers. Browsers do not display the HTML  tags but use them to render the content of the page.</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HTML page extension always will be .html (example.html)</a:t>
            </a:r>
          </a:p>
        </p:txBody>
      </p:sp>
      <p:pic>
        <p:nvPicPr>
          <p:cNvPr id="3" name="Picture 2">
            <a:extLst>
              <a:ext uri="{FF2B5EF4-FFF2-40B4-BE49-F238E27FC236}">
                <a16:creationId xmlns:a16="http://schemas.microsoft.com/office/drawing/2014/main" id="{41C4BB2E-CDC0-8CB3-5231-D6E1B5C3CF91}"/>
              </a:ext>
            </a:extLst>
          </p:cNvPr>
          <p:cNvPicPr>
            <a:picLocks noChangeAspect="1"/>
          </p:cNvPicPr>
          <p:nvPr/>
        </p:nvPicPr>
        <p:blipFill>
          <a:blip r:embed="rId3"/>
          <a:stretch>
            <a:fillRect/>
          </a:stretch>
        </p:blipFill>
        <p:spPr>
          <a:xfrm>
            <a:off x="4572000" y="1216054"/>
            <a:ext cx="4428795" cy="1944241"/>
          </a:xfrm>
          <a:prstGeom prst="rect">
            <a:avLst/>
          </a:prstGeom>
        </p:spPr>
      </p:pic>
      <p:sp>
        <p:nvSpPr>
          <p:cNvPr id="2" name="TextBox 1">
            <a:extLst>
              <a:ext uri="{FF2B5EF4-FFF2-40B4-BE49-F238E27FC236}">
                <a16:creationId xmlns:a16="http://schemas.microsoft.com/office/drawing/2014/main" id="{BA62D043-45A3-63F8-845F-B4AA792E1F77}"/>
              </a:ext>
            </a:extLst>
          </p:cNvPr>
          <p:cNvSpPr txBox="1"/>
          <p:nvPr/>
        </p:nvSpPr>
        <p:spPr>
          <a:xfrm>
            <a:off x="690891" y="4640765"/>
            <a:ext cx="401064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https://www.hostinger.com/tutorials/what-is-html</a:t>
            </a:r>
            <a:endParaRPr lang="en-US" sz="1200" dirty="0">
              <a:solidFill>
                <a:srgbClr val="0000FF"/>
              </a:solidFill>
            </a:endParaRPr>
          </a:p>
        </p:txBody>
      </p:sp>
      <p:sp>
        <p:nvSpPr>
          <p:cNvPr id="5" name="TextBox 4">
            <a:extLst>
              <a:ext uri="{FF2B5EF4-FFF2-40B4-BE49-F238E27FC236}">
                <a16:creationId xmlns:a16="http://schemas.microsoft.com/office/drawing/2014/main" id="{C3A2B865-6715-509D-A06C-B116A3148CD4}"/>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8" name="Straight Connector 7">
            <a:extLst>
              <a:ext uri="{FF2B5EF4-FFF2-40B4-BE49-F238E27FC236}">
                <a16:creationId xmlns:a16="http://schemas.microsoft.com/office/drawing/2014/main" id="{31B67BCD-7A53-F0E2-5DCD-2A4A9A662EE2}"/>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5440" y="620254"/>
            <a:ext cx="4294160" cy="338554"/>
          </a:xfrm>
          <a:prstGeom prst="rect">
            <a:avLst/>
          </a:prstGeom>
          <a:noFill/>
        </p:spPr>
        <p:txBody>
          <a:bodyPr wrap="square">
            <a:spAutoFit/>
          </a:bodyPr>
          <a:lstStyle/>
          <a:p>
            <a:pPr algn="l" fontAlgn="base"/>
            <a:r>
              <a:rPr lang="en-GB" sz="1600" b="1" i="0" dirty="0">
                <a:solidFill>
                  <a:srgbClr val="223366"/>
                </a:solidFill>
                <a:effectLst/>
                <a:latin typeface="+mj-lt"/>
              </a:rPr>
              <a:t>Features of HTML:</a:t>
            </a:r>
          </a:p>
        </p:txBody>
      </p:sp>
      <p:sp>
        <p:nvSpPr>
          <p:cNvPr id="2" name="TextBox 1">
            <a:extLst>
              <a:ext uri="{FF2B5EF4-FFF2-40B4-BE49-F238E27FC236}">
                <a16:creationId xmlns:a16="http://schemas.microsoft.com/office/drawing/2014/main" id="{09C67768-1F95-1A46-F778-0D410D6B5ADC}"/>
              </a:ext>
            </a:extLst>
          </p:cNvPr>
          <p:cNvSpPr txBox="1"/>
          <p:nvPr/>
        </p:nvSpPr>
        <p:spPr>
          <a:xfrm>
            <a:off x="134112" y="1035518"/>
            <a:ext cx="4735068" cy="1579920"/>
          </a:xfrm>
          <a:prstGeom prst="rect">
            <a:avLst/>
          </a:prstGeom>
          <a:noFill/>
        </p:spPr>
        <p:txBody>
          <a:bodyPr wrap="square">
            <a:spAutoFit/>
          </a:bodyPr>
          <a:lstStyle/>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It is easy to learn and easy to use.</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It is platform-independent.</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Images, video, and audio can be added to a web page.</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Hypertext can be added to the text.</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It is a markup language.</a:t>
            </a:r>
          </a:p>
        </p:txBody>
      </p:sp>
      <p:pic>
        <p:nvPicPr>
          <p:cNvPr id="3" name="Picture 2">
            <a:extLst>
              <a:ext uri="{FF2B5EF4-FFF2-40B4-BE49-F238E27FC236}">
                <a16:creationId xmlns:a16="http://schemas.microsoft.com/office/drawing/2014/main" id="{2B716BC6-2BED-7184-1C60-E23D1F925D37}"/>
              </a:ext>
            </a:extLst>
          </p:cNvPr>
          <p:cNvPicPr>
            <a:picLocks noChangeAspect="1"/>
          </p:cNvPicPr>
          <p:nvPr/>
        </p:nvPicPr>
        <p:blipFill>
          <a:blip r:embed="rId3"/>
          <a:stretch>
            <a:fillRect/>
          </a:stretch>
        </p:blipFill>
        <p:spPr>
          <a:xfrm>
            <a:off x="5569456" y="1619250"/>
            <a:ext cx="2716530" cy="2716530"/>
          </a:xfrm>
          <a:prstGeom prst="rect">
            <a:avLst/>
          </a:prstGeom>
        </p:spPr>
      </p:pic>
    </p:spTree>
    <p:extLst>
      <p:ext uri="{BB962C8B-B14F-4D97-AF65-F5344CB8AC3E}">
        <p14:creationId xmlns:p14="http://schemas.microsoft.com/office/powerpoint/2010/main" val="15240601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10EE0-2401-0E91-672E-12D3BBC8DCF5}"/>
              </a:ext>
            </a:extLst>
          </p:cNvPr>
          <p:cNvSpPr>
            <a:spLocks noGrp="1"/>
          </p:cNvSpPr>
          <p:nvPr>
            <p:ph type="title"/>
          </p:nvPr>
        </p:nvSpPr>
        <p:spPr>
          <a:xfrm>
            <a:off x="122045" y="562102"/>
            <a:ext cx="3758024" cy="438040"/>
          </a:xfrm>
        </p:spPr>
        <p:txBody>
          <a:bodyPr/>
          <a:lstStyle/>
          <a:p>
            <a:pPr algn="l"/>
            <a:r>
              <a:rPr lang="en-IN" sz="1600" b="1" dirty="0">
                <a:solidFill>
                  <a:srgbClr val="223366"/>
                </a:solidFill>
              </a:rPr>
              <a:t>Page Structure of HTML</a:t>
            </a:r>
          </a:p>
        </p:txBody>
      </p:sp>
      <p:pic>
        <p:nvPicPr>
          <p:cNvPr id="3" name="Picture 2">
            <a:extLst>
              <a:ext uri="{FF2B5EF4-FFF2-40B4-BE49-F238E27FC236}">
                <a16:creationId xmlns:a16="http://schemas.microsoft.com/office/drawing/2014/main" id="{8677F142-8086-A824-5447-9104A96A40FF}"/>
              </a:ext>
            </a:extLst>
          </p:cNvPr>
          <p:cNvPicPr>
            <a:picLocks noChangeAspect="1"/>
          </p:cNvPicPr>
          <p:nvPr/>
        </p:nvPicPr>
        <p:blipFill rotWithShape="1">
          <a:blip r:embed="rId3">
            <a:extLst>
              <a:ext uri="{28A0092B-C50C-407E-A947-70E740481C1C}">
                <a14:useLocalDpi xmlns:a14="http://schemas.microsoft.com/office/drawing/2010/main" val="0"/>
              </a:ext>
            </a:extLst>
          </a:blip>
          <a:stretch/>
        </p:blipFill>
        <p:spPr bwMode="auto">
          <a:xfrm>
            <a:off x="2000250" y="1051781"/>
            <a:ext cx="5143500" cy="3429000"/>
          </a:xfrm>
          <a:prstGeom prst="rect">
            <a:avLst/>
          </a:prstGeom>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64CB0B4A-C22D-7158-EF10-77ACFD392E81}"/>
              </a:ext>
            </a:extLst>
          </p:cNvPr>
          <p:cNvSpPr txBox="1"/>
          <p:nvPr/>
        </p:nvSpPr>
        <p:spPr>
          <a:xfrm>
            <a:off x="690891" y="4640765"/>
            <a:ext cx="401064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https://qatechhub.com/html-page-structure-nesting/</a:t>
            </a:r>
            <a:endParaRPr lang="en-US" sz="1200" dirty="0">
              <a:solidFill>
                <a:srgbClr val="0000FF"/>
              </a:solidFill>
            </a:endParaRPr>
          </a:p>
        </p:txBody>
      </p:sp>
      <p:sp>
        <p:nvSpPr>
          <p:cNvPr id="7" name="TextBox 6">
            <a:extLst>
              <a:ext uri="{FF2B5EF4-FFF2-40B4-BE49-F238E27FC236}">
                <a16:creationId xmlns:a16="http://schemas.microsoft.com/office/drawing/2014/main" id="{717B33CE-138E-E53C-7A9A-03D087B0D2EA}"/>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8" name="Straight Connector 7">
            <a:extLst>
              <a:ext uri="{FF2B5EF4-FFF2-40B4-BE49-F238E27FC236}">
                <a16:creationId xmlns:a16="http://schemas.microsoft.com/office/drawing/2014/main" id="{045FF899-18FB-9E59-0C22-00B8B422E928}"/>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161531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1E3BBE-A05A-AA76-B885-9D7AFB86C027}"/>
              </a:ext>
            </a:extLst>
          </p:cNvPr>
          <p:cNvSpPr/>
          <p:nvPr/>
        </p:nvSpPr>
        <p:spPr>
          <a:xfrm>
            <a:off x="2281071" y="2346107"/>
            <a:ext cx="4581857" cy="466526"/>
          </a:xfrm>
          <a:prstGeom prst="rect">
            <a:avLst/>
          </a:prstGeom>
          <a:solidFill>
            <a:schemeClr val="bg1"/>
          </a:solidFill>
          <a:ln w="952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white circle with blue lines&#10;&#10;Description automatically generated">
            <a:extLst>
              <a:ext uri="{FF2B5EF4-FFF2-40B4-BE49-F238E27FC236}">
                <a16:creationId xmlns:a16="http://schemas.microsoft.com/office/drawing/2014/main" id="{6E4EC7BC-A725-5759-0454-D91FC87B2C9F}"/>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2" name="Title 1">
            <a:extLst>
              <a:ext uri="{FF2B5EF4-FFF2-40B4-BE49-F238E27FC236}">
                <a16:creationId xmlns:a16="http://schemas.microsoft.com/office/drawing/2014/main" id="{F2110EE0-2401-0E91-672E-12D3BBC8DCF5}"/>
              </a:ext>
            </a:extLst>
          </p:cNvPr>
          <p:cNvSpPr>
            <a:spLocks noGrp="1"/>
          </p:cNvSpPr>
          <p:nvPr>
            <p:ph type="title"/>
          </p:nvPr>
        </p:nvSpPr>
        <p:spPr>
          <a:xfrm>
            <a:off x="2281071" y="2346107"/>
            <a:ext cx="4581857" cy="466526"/>
          </a:xfrm>
          <a:solidFill>
            <a:schemeClr val="bg1"/>
          </a:solidFill>
          <a:ln>
            <a:solidFill>
              <a:schemeClr val="bg2"/>
            </a:solidFill>
          </a:ln>
        </p:spPr>
        <p:txBody>
          <a:bodyPr/>
          <a:lstStyle/>
          <a:p>
            <a:r>
              <a:rPr lang="en-IN" sz="1600" b="1" dirty="0">
                <a:solidFill>
                  <a:schemeClr val="tx1"/>
                </a:solidFill>
                <a:hlinkClick r:id="rId4"/>
              </a:rPr>
              <a:t>Lab 10: Understanding the HTML Structure​</a:t>
            </a:r>
            <a:r>
              <a:rPr lang="en-IN" sz="1600" b="1" dirty="0">
                <a:solidFill>
                  <a:schemeClr val="tx1"/>
                </a:solidFill>
              </a:rPr>
              <a:t> </a:t>
            </a:r>
          </a:p>
        </p:txBody>
      </p:sp>
    </p:spTree>
    <p:extLst>
      <p:ext uri="{BB962C8B-B14F-4D97-AF65-F5344CB8AC3E}">
        <p14:creationId xmlns:p14="http://schemas.microsoft.com/office/powerpoint/2010/main" val="341561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9139" y="620254"/>
            <a:ext cx="5511114" cy="338554"/>
          </a:xfrm>
          <a:prstGeom prst="rect">
            <a:avLst/>
          </a:prstGeom>
          <a:noFill/>
        </p:spPr>
        <p:txBody>
          <a:bodyPr wrap="square">
            <a:spAutoFit/>
          </a:bodyPr>
          <a:lstStyle/>
          <a:p>
            <a:pPr algn="l" fontAlgn="base"/>
            <a:r>
              <a:rPr lang="en-GB" sz="1600" b="1" i="0" dirty="0">
                <a:solidFill>
                  <a:srgbClr val="223366"/>
                </a:solidFill>
                <a:effectLst/>
                <a:latin typeface="+mj-lt"/>
              </a:rPr>
              <a:t>HTML Heading Tags:</a:t>
            </a:r>
          </a:p>
        </p:txBody>
      </p:sp>
      <p:sp>
        <p:nvSpPr>
          <p:cNvPr id="2" name="TextBox 1">
            <a:extLst>
              <a:ext uri="{FF2B5EF4-FFF2-40B4-BE49-F238E27FC236}">
                <a16:creationId xmlns:a16="http://schemas.microsoft.com/office/drawing/2014/main" id="{09C67768-1F95-1A46-F778-0D410D6B5ADC}"/>
              </a:ext>
            </a:extLst>
          </p:cNvPr>
          <p:cNvSpPr txBox="1"/>
          <p:nvPr/>
        </p:nvSpPr>
        <p:spPr>
          <a:xfrm>
            <a:off x="129540" y="1043940"/>
            <a:ext cx="4442460" cy="2749471"/>
          </a:xfrm>
          <a:prstGeom prst="rect">
            <a:avLst/>
          </a:prstGeom>
          <a:noFill/>
        </p:spPr>
        <p:txBody>
          <a:bodyPr wrap="square">
            <a:spAutoFit/>
          </a:bodyPr>
          <a:lstStyle/>
          <a:p>
            <a:pPr fontAlgn="base">
              <a:spcAft>
                <a:spcPts val="750"/>
              </a:spcAft>
            </a:pPr>
            <a:r>
              <a:rPr lang="en-IN" sz="1400" spc="-10" dirty="0">
                <a:solidFill>
                  <a:srgbClr val="000000"/>
                </a:solidFill>
                <a:effectLst/>
                <a:latin typeface="Arial "/>
                <a:ea typeface="Times New Roman" panose="02020603050405020304" pitchFamily="18" charset="0"/>
              </a:rPr>
              <a:t>HTML headings can be defined with &lt;h1&gt; to &lt;h6&gt;</a:t>
            </a:r>
          </a:p>
          <a:p>
            <a:pPr marL="173736" lvl="3" indent="-173736" fontAlgn="base">
              <a:spcAft>
                <a:spcPts val="750"/>
              </a:spcAft>
              <a:buClr>
                <a:srgbClr val="223366"/>
              </a:buClr>
              <a:buFont typeface="Arial" panose="020B0604020202020204" pitchFamily="34" charset="0"/>
              <a:buChar char="•"/>
            </a:pPr>
            <a:r>
              <a:rPr lang="en-IN" spc="-10" dirty="0">
                <a:solidFill>
                  <a:srgbClr val="000000"/>
                </a:solidFill>
                <a:effectLst/>
                <a:latin typeface="Arial "/>
                <a:ea typeface="Times New Roman" panose="02020603050405020304" pitchFamily="18" charset="0"/>
              </a:rPr>
              <a:t>&lt;h1&gt; - most important heading</a:t>
            </a:r>
          </a:p>
          <a:p>
            <a:pPr marL="173736" lvl="3" indent="-173736" fontAlgn="base">
              <a:spcAft>
                <a:spcPts val="750"/>
              </a:spcAft>
              <a:buClr>
                <a:srgbClr val="223366"/>
              </a:buClr>
              <a:buFont typeface="Arial" panose="020B0604020202020204" pitchFamily="34" charset="0"/>
              <a:buChar char="•"/>
            </a:pPr>
            <a:r>
              <a:rPr lang="en-IN" spc="-10" dirty="0">
                <a:solidFill>
                  <a:srgbClr val="000000"/>
                </a:solidFill>
                <a:effectLst/>
                <a:latin typeface="Arial "/>
                <a:ea typeface="Times New Roman" panose="02020603050405020304" pitchFamily="18" charset="0"/>
              </a:rPr>
              <a:t>&lt;h6&gt; - least important heading</a:t>
            </a:r>
            <a:endParaRPr lang="en-IN" sz="1400" spc="-10" dirty="0">
              <a:solidFill>
                <a:srgbClr val="000000"/>
              </a:solidFill>
              <a:effectLst/>
              <a:latin typeface="Arial "/>
              <a:ea typeface="Times New Roman" panose="02020603050405020304" pitchFamily="18" charset="0"/>
            </a:endParaRPr>
          </a:p>
          <a:p>
            <a:pPr fontAlgn="base">
              <a:spcAft>
                <a:spcPts val="750"/>
              </a:spcAft>
            </a:pPr>
            <a:r>
              <a:rPr lang="en-IN" sz="1400" spc="-10" dirty="0">
                <a:solidFill>
                  <a:srgbClr val="000000"/>
                </a:solidFill>
                <a:effectLst/>
                <a:latin typeface="Arial "/>
                <a:ea typeface="Times New Roman" panose="02020603050405020304" pitchFamily="18" charset="0"/>
              </a:rPr>
              <a:t>Search engines use the headings to index the structure and content of your web pages.</a:t>
            </a:r>
          </a:p>
          <a:p>
            <a:pPr fontAlgn="base">
              <a:spcAft>
                <a:spcPts val="750"/>
              </a:spcAft>
            </a:pPr>
            <a:endParaRPr lang="en-IN" sz="1400" spc="-10" dirty="0">
              <a:solidFill>
                <a:srgbClr val="000000"/>
              </a:solidFill>
              <a:effectLst/>
              <a:latin typeface="Arial "/>
              <a:ea typeface="Times New Roman" panose="02020603050405020304" pitchFamily="18" charset="0"/>
            </a:endParaRPr>
          </a:p>
          <a:p>
            <a:pPr fontAlgn="base">
              <a:spcAft>
                <a:spcPts val="750"/>
              </a:spcAft>
            </a:pPr>
            <a:r>
              <a:rPr lang="en-IN" sz="1400" spc="-10" dirty="0">
                <a:solidFill>
                  <a:srgbClr val="000000"/>
                </a:solidFill>
                <a:effectLst/>
                <a:latin typeface="Arial "/>
                <a:ea typeface="Times New Roman" panose="02020603050405020304" pitchFamily="18" charset="0"/>
              </a:rPr>
              <a:t>Example:</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&lt;h1&gt;  Most Important Heading &lt;/h1&gt;</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&lt;h2&gt; Second Important Heading &lt;/h2&gt;</a:t>
            </a:r>
          </a:p>
        </p:txBody>
      </p:sp>
      <p:pic>
        <p:nvPicPr>
          <p:cNvPr id="6" name="Picture 5">
            <a:extLst>
              <a:ext uri="{FF2B5EF4-FFF2-40B4-BE49-F238E27FC236}">
                <a16:creationId xmlns:a16="http://schemas.microsoft.com/office/drawing/2014/main" id="{C71712C2-D2A6-3780-D2F0-696D0ED17545}"/>
              </a:ext>
            </a:extLst>
          </p:cNvPr>
          <p:cNvPicPr>
            <a:picLocks noChangeAspect="1"/>
          </p:cNvPicPr>
          <p:nvPr/>
        </p:nvPicPr>
        <p:blipFill rotWithShape="1">
          <a:blip r:embed="rId3"/>
          <a:srcRect r="14651"/>
          <a:stretch/>
        </p:blipFill>
        <p:spPr>
          <a:xfrm>
            <a:off x="4572000" y="1862138"/>
            <a:ext cx="4320753" cy="1154186"/>
          </a:xfrm>
          <a:prstGeom prst="rect">
            <a:avLst/>
          </a:prstGeom>
          <a:ln>
            <a:noFill/>
          </a:ln>
          <a:effectLst/>
          <a:scene3d>
            <a:camera prst="orthographicFront">
              <a:rot lat="0" lon="0" rev="0"/>
            </a:camera>
            <a:lightRig rig="soft" dir="t">
              <a:rot lat="0" lon="0" rev="0"/>
            </a:lightRig>
          </a:scene3d>
          <a:sp3d contourW="44450" prstMaterial="matte">
            <a:contourClr>
              <a:srgbClr val="FFFFFF"/>
            </a:contourClr>
          </a:sp3d>
        </p:spPr>
      </p:pic>
    </p:spTree>
    <p:extLst>
      <p:ext uri="{BB962C8B-B14F-4D97-AF65-F5344CB8AC3E}">
        <p14:creationId xmlns:p14="http://schemas.microsoft.com/office/powerpoint/2010/main" val="6210639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1920" y="627874"/>
            <a:ext cx="4450080" cy="338554"/>
          </a:xfrm>
          <a:prstGeom prst="rect">
            <a:avLst/>
          </a:prstGeom>
          <a:noFill/>
        </p:spPr>
        <p:txBody>
          <a:bodyPr wrap="square">
            <a:spAutoFit/>
          </a:bodyPr>
          <a:lstStyle/>
          <a:p>
            <a:pPr algn="l" fontAlgn="base"/>
            <a:r>
              <a:rPr lang="en-GB" sz="1600" b="1" i="0" dirty="0">
                <a:solidFill>
                  <a:srgbClr val="223366"/>
                </a:solidFill>
                <a:effectLst/>
                <a:latin typeface="+mj-lt"/>
              </a:rPr>
              <a:t>HTML </a:t>
            </a:r>
            <a:r>
              <a:rPr lang="en-GB" sz="1600" b="1" dirty="0">
                <a:solidFill>
                  <a:srgbClr val="223366"/>
                </a:solidFill>
                <a:latin typeface="+mj-lt"/>
              </a:rPr>
              <a:t>Formatting</a:t>
            </a:r>
            <a:r>
              <a:rPr lang="en-GB" sz="1600" b="1" i="0" dirty="0">
                <a:solidFill>
                  <a:srgbClr val="223366"/>
                </a:solidFill>
                <a:effectLst/>
                <a:latin typeface="+mj-lt"/>
              </a:rPr>
              <a:t> Tags:</a:t>
            </a:r>
          </a:p>
        </p:txBody>
      </p:sp>
      <p:sp>
        <p:nvSpPr>
          <p:cNvPr id="2" name="TextBox 1">
            <a:extLst>
              <a:ext uri="{FF2B5EF4-FFF2-40B4-BE49-F238E27FC236}">
                <a16:creationId xmlns:a16="http://schemas.microsoft.com/office/drawing/2014/main" id="{09C67768-1F95-1A46-F778-0D410D6B5ADC}"/>
              </a:ext>
            </a:extLst>
          </p:cNvPr>
          <p:cNvSpPr txBox="1"/>
          <p:nvPr/>
        </p:nvSpPr>
        <p:spPr>
          <a:xfrm>
            <a:off x="129540" y="1043940"/>
            <a:ext cx="4320752" cy="2215991"/>
          </a:xfrm>
          <a:prstGeom prst="rect">
            <a:avLst/>
          </a:prstGeom>
          <a:noFill/>
        </p:spPr>
        <p:txBody>
          <a:bodyPr wrap="square">
            <a:spAutoFit/>
          </a:bodyPr>
          <a:lstStyle/>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&lt;b&gt; - Apply Bold effect on content</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a:t>
            </a:r>
            <a:r>
              <a:rPr lang="en-IN" sz="1400" spc="-10" dirty="0" err="1">
                <a:solidFill>
                  <a:srgbClr val="000000"/>
                </a:solidFill>
                <a:effectLst/>
                <a:latin typeface="Arial "/>
                <a:ea typeface="Times New Roman" panose="02020603050405020304" pitchFamily="18" charset="0"/>
              </a:rPr>
              <a:t>i</a:t>
            </a:r>
            <a:r>
              <a:rPr lang="en-IN" sz="1400" spc="-10" dirty="0">
                <a:solidFill>
                  <a:srgbClr val="000000"/>
                </a:solidFill>
                <a:effectLst/>
                <a:latin typeface="Arial "/>
                <a:ea typeface="Times New Roman" panose="02020603050405020304" pitchFamily="18" charset="0"/>
              </a:rPr>
              <a:t>&gt; - Apply italic effect on content</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&lt;u&gt; - Apply underline to the content</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&lt;strong&gt; - Add on the importance to the content</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a:t>
            </a:r>
            <a:r>
              <a:rPr lang="en-IN" sz="1400" spc="-10" dirty="0" err="1">
                <a:solidFill>
                  <a:srgbClr val="000000"/>
                </a:solidFill>
                <a:effectLst/>
                <a:latin typeface="Arial "/>
                <a:ea typeface="Times New Roman" panose="02020603050405020304" pitchFamily="18" charset="0"/>
              </a:rPr>
              <a:t>em</a:t>
            </a:r>
            <a:r>
              <a:rPr lang="en-IN" sz="1400" spc="-10" dirty="0">
                <a:solidFill>
                  <a:srgbClr val="000000"/>
                </a:solidFill>
                <a:effectLst/>
                <a:latin typeface="Arial "/>
                <a:ea typeface="Times New Roman" panose="02020603050405020304" pitchFamily="18" charset="0"/>
              </a:rPr>
              <a:t>&gt; - Apply emphasized effect on content</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&lt;ins&gt; - Insert content to web page</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&lt;del&gt; - Use to delete the content</a:t>
            </a:r>
          </a:p>
        </p:txBody>
      </p:sp>
      <p:sp>
        <p:nvSpPr>
          <p:cNvPr id="3" name="TextBox 2">
            <a:extLst>
              <a:ext uri="{FF2B5EF4-FFF2-40B4-BE49-F238E27FC236}">
                <a16:creationId xmlns:a16="http://schemas.microsoft.com/office/drawing/2014/main" id="{CF704E64-758F-91CC-D520-B82271749CD3}"/>
              </a:ext>
            </a:extLst>
          </p:cNvPr>
          <p:cNvSpPr txBox="1"/>
          <p:nvPr/>
        </p:nvSpPr>
        <p:spPr>
          <a:xfrm>
            <a:off x="4470937" y="1036320"/>
            <a:ext cx="4320752" cy="2328843"/>
          </a:xfrm>
          <a:prstGeom prst="rect">
            <a:avLst/>
          </a:prstGeom>
          <a:noFill/>
        </p:spPr>
        <p:txBody>
          <a:bodyPr wrap="square">
            <a:spAutoFit/>
          </a:bodyPr>
          <a:lstStyle/>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&lt;mark&gt; - highlight the content</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&lt;sub&gt; - Subscript text : ex – X2</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&lt;sup&gt; - Superscript text : ex – X2</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&lt;small&gt; - write content in smaller  font size than normal font size</a:t>
            </a:r>
          </a:p>
          <a:p>
            <a:pPr marL="173736" indent="-173736" fontAlgn="base">
              <a:spcAft>
                <a:spcPts val="750"/>
              </a:spcAft>
              <a:buClr>
                <a:srgbClr val="223366"/>
              </a:buClr>
              <a:buFont typeface="Arial" panose="020B0604020202020204" pitchFamily="34" charset="0"/>
              <a:buChar char="•"/>
            </a:pPr>
            <a:r>
              <a:rPr lang="en-IN" sz="1400" spc="-10" dirty="0">
                <a:solidFill>
                  <a:srgbClr val="000000"/>
                </a:solidFill>
                <a:effectLst/>
                <a:latin typeface="Arial "/>
                <a:ea typeface="Times New Roman" panose="02020603050405020304" pitchFamily="18" charset="0"/>
              </a:rPr>
              <a:t>&lt;big&gt; - Write content in bigger font size than normal font size</a:t>
            </a:r>
          </a:p>
          <a:p>
            <a:pPr marL="173736" indent="-173736" fontAlgn="base">
              <a:spcAft>
                <a:spcPts val="750"/>
              </a:spcAft>
              <a:buClr>
                <a:srgbClr val="223366"/>
              </a:buClr>
              <a:buFont typeface="Arial" panose="020B0604020202020204" pitchFamily="34" charset="0"/>
              <a:buChar char="•"/>
            </a:pPr>
            <a:r>
              <a:rPr lang="en-IN" spc="-10" dirty="0">
                <a:latin typeface="Arial "/>
                <a:ea typeface="Times New Roman" panose="02020603050405020304" pitchFamily="18" charset="0"/>
              </a:rPr>
              <a:t>&lt;pre&gt; - Used to display content as pre formatted</a:t>
            </a:r>
            <a:endParaRPr lang="en-IN" sz="1400" spc="-10" dirty="0">
              <a:solidFill>
                <a:srgbClr val="000000"/>
              </a:solidFill>
              <a:effectLst/>
              <a:latin typeface="Arial "/>
              <a:ea typeface="Times New Roman" panose="02020603050405020304" pitchFamily="18" charset="0"/>
            </a:endParaRPr>
          </a:p>
        </p:txBody>
      </p:sp>
    </p:spTree>
    <p:extLst>
      <p:ext uri="{BB962C8B-B14F-4D97-AF65-F5344CB8AC3E}">
        <p14:creationId xmlns:p14="http://schemas.microsoft.com/office/powerpoint/2010/main" val="2747704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26B9148C-1F69-6E6A-9FDE-589E83AFEC6A}"/>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23C75083-CAAF-4AFF-A384-6896CC7A3A84}"/>
              </a:ext>
            </a:extLst>
          </p:cNvPr>
          <p:cNvSpPr txBox="1">
            <a:spLocks/>
          </p:cNvSpPr>
          <p:nvPr/>
        </p:nvSpPr>
        <p:spPr>
          <a:xfrm>
            <a:off x="2281071" y="2346107"/>
            <a:ext cx="4581857" cy="466526"/>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extLst>
                    <a:ext uri="{A12FA001-AC4F-418D-AE19-62706E023703}">
                      <ahyp:hlinkClr xmlns:ahyp="http://schemas.microsoft.com/office/drawing/2018/hyperlinkcolor" val="tx"/>
                    </a:ext>
                  </a:extLst>
                </a:hlinkClick>
              </a:rPr>
              <a:t>Lab 11: Use of Formatting Tags</a:t>
            </a:r>
            <a:endParaRPr lang="en-IN" sz="1600" b="1" dirty="0">
              <a:solidFill>
                <a:schemeClr val="tx1"/>
              </a:solidFill>
            </a:endParaRPr>
          </a:p>
        </p:txBody>
      </p:sp>
    </p:spTree>
    <p:extLst>
      <p:ext uri="{BB962C8B-B14F-4D97-AF65-F5344CB8AC3E}">
        <p14:creationId xmlns:p14="http://schemas.microsoft.com/office/powerpoint/2010/main" val="4061457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5505909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6153" y="620254"/>
            <a:ext cx="5511114" cy="338554"/>
          </a:xfrm>
          <a:prstGeom prst="rect">
            <a:avLst/>
          </a:prstGeom>
          <a:noFill/>
        </p:spPr>
        <p:txBody>
          <a:bodyPr wrap="square">
            <a:spAutoFit/>
          </a:bodyPr>
          <a:lstStyle/>
          <a:p>
            <a:pPr algn="l" fontAlgn="base"/>
            <a:r>
              <a:rPr lang="en-GB" sz="1600" b="1">
                <a:solidFill>
                  <a:srgbClr val="223366"/>
                </a:solidFill>
                <a:latin typeface="+mj-lt"/>
              </a:rPr>
              <a:t>Example of</a:t>
            </a:r>
            <a:r>
              <a:rPr lang="en-GB" sz="1600" b="1" i="0">
                <a:solidFill>
                  <a:srgbClr val="223366"/>
                </a:solidFill>
                <a:effectLst/>
                <a:latin typeface="+mj-lt"/>
              </a:rPr>
              <a:t> </a:t>
            </a:r>
            <a:r>
              <a:rPr lang="en-GB" sz="1600" b="1">
                <a:solidFill>
                  <a:srgbClr val="223366"/>
                </a:solidFill>
                <a:latin typeface="+mj-lt"/>
              </a:rPr>
              <a:t>Formatting</a:t>
            </a:r>
            <a:r>
              <a:rPr lang="en-GB" sz="1600" b="1" i="0">
                <a:solidFill>
                  <a:srgbClr val="223366"/>
                </a:solidFill>
                <a:effectLst/>
                <a:latin typeface="+mj-lt"/>
              </a:rPr>
              <a:t> Tags:</a:t>
            </a:r>
          </a:p>
        </p:txBody>
      </p:sp>
      <p:sp>
        <p:nvSpPr>
          <p:cNvPr id="5" name="TextBox 4">
            <a:extLst>
              <a:ext uri="{FF2B5EF4-FFF2-40B4-BE49-F238E27FC236}">
                <a16:creationId xmlns:a16="http://schemas.microsoft.com/office/drawing/2014/main" id="{00786E09-42B3-AB88-1FB7-708BD5768B30}"/>
              </a:ext>
            </a:extLst>
          </p:cNvPr>
          <p:cNvSpPr txBox="1"/>
          <p:nvPr/>
        </p:nvSpPr>
        <p:spPr>
          <a:xfrm>
            <a:off x="690891" y="4640765"/>
            <a:ext cx="557274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3">
                  <a:extLst>
                    <a:ext uri="{A12FA001-AC4F-418D-AE19-62706E023703}">
                      <ahyp:hlinkClr xmlns:ahyp="http://schemas.microsoft.com/office/drawing/2018/hyperlinkcolor" val="tx"/>
                    </a:ext>
                  </a:extLst>
                </a:hlinkClick>
              </a:rPr>
              <a:t>https://www.web4college.com/html/socialImages/html-text-formatting.png</a:t>
            </a:r>
            <a:endParaRPr lang="en-US" sz="1200" dirty="0">
              <a:solidFill>
                <a:srgbClr val="0000FF"/>
              </a:solidFill>
            </a:endParaRPr>
          </a:p>
        </p:txBody>
      </p:sp>
      <p:sp>
        <p:nvSpPr>
          <p:cNvPr id="7" name="TextBox 6">
            <a:extLst>
              <a:ext uri="{FF2B5EF4-FFF2-40B4-BE49-F238E27FC236}">
                <a16:creationId xmlns:a16="http://schemas.microsoft.com/office/drawing/2014/main" id="{8E2B2BEE-39D1-8982-BB40-B64B119586E6}"/>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grpSp>
        <p:nvGrpSpPr>
          <p:cNvPr id="9" name="Group 8">
            <a:extLst>
              <a:ext uri="{FF2B5EF4-FFF2-40B4-BE49-F238E27FC236}">
                <a16:creationId xmlns:a16="http://schemas.microsoft.com/office/drawing/2014/main" id="{860E17FE-394B-683C-997D-60419F1C8673}"/>
              </a:ext>
            </a:extLst>
          </p:cNvPr>
          <p:cNvGrpSpPr/>
          <p:nvPr/>
        </p:nvGrpSpPr>
        <p:grpSpPr>
          <a:xfrm>
            <a:off x="1924510" y="1395572"/>
            <a:ext cx="5367830" cy="2742623"/>
            <a:chOff x="1924510" y="1395572"/>
            <a:chExt cx="5367830" cy="2742623"/>
          </a:xfrm>
        </p:grpSpPr>
        <p:pic>
          <p:nvPicPr>
            <p:cNvPr id="6" name="Picture 5">
              <a:extLst>
                <a:ext uri="{FF2B5EF4-FFF2-40B4-BE49-F238E27FC236}">
                  <a16:creationId xmlns:a16="http://schemas.microsoft.com/office/drawing/2014/main" id="{FD1DBB50-48FB-AF68-2375-2F8BE5E8F4C8}"/>
                </a:ext>
              </a:extLst>
            </p:cNvPr>
            <p:cNvPicPr>
              <a:picLocks noChangeAspect="1"/>
            </p:cNvPicPr>
            <p:nvPr/>
          </p:nvPicPr>
          <p:blipFill>
            <a:blip r:embed="rId4"/>
            <a:stretch>
              <a:fillRect/>
            </a:stretch>
          </p:blipFill>
          <p:spPr>
            <a:xfrm>
              <a:off x="1924510" y="1395572"/>
              <a:ext cx="5294980" cy="2742623"/>
            </a:xfrm>
            <a:prstGeom prst="rect">
              <a:avLst/>
            </a:prstGeom>
          </p:spPr>
        </p:pic>
        <p:sp>
          <p:nvSpPr>
            <p:cNvPr id="8" name="Rectangle 7">
              <a:extLst>
                <a:ext uri="{FF2B5EF4-FFF2-40B4-BE49-F238E27FC236}">
                  <a16:creationId xmlns:a16="http://schemas.microsoft.com/office/drawing/2014/main" id="{F0BD645D-BB3A-87EC-5A07-C66EE5A000F1}"/>
                </a:ext>
              </a:extLst>
            </p:cNvPr>
            <p:cNvSpPr/>
            <p:nvPr/>
          </p:nvSpPr>
          <p:spPr>
            <a:xfrm>
              <a:off x="6995160" y="3855720"/>
              <a:ext cx="297180" cy="2824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0" name="Straight Connector 9">
            <a:extLst>
              <a:ext uri="{FF2B5EF4-FFF2-40B4-BE49-F238E27FC236}">
                <a16:creationId xmlns:a16="http://schemas.microsoft.com/office/drawing/2014/main" id="{FA6ED618-68AD-F733-0DDC-C5D5594CB4D9}"/>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886390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3897" y="620254"/>
            <a:ext cx="1256927" cy="338554"/>
          </a:xfrm>
          <a:prstGeom prst="rect">
            <a:avLst/>
          </a:prstGeom>
          <a:noFill/>
        </p:spPr>
        <p:txBody>
          <a:bodyPr wrap="square">
            <a:spAutoFit/>
          </a:bodyPr>
          <a:lstStyle/>
          <a:p>
            <a:pPr algn="l" fontAlgn="base"/>
            <a:r>
              <a:rPr lang="en-GB" sz="1600" b="1" i="0" dirty="0">
                <a:solidFill>
                  <a:srgbClr val="223366"/>
                </a:solidFill>
                <a:effectLst/>
                <a:latin typeface="+mj-lt"/>
              </a:rPr>
              <a:t>HTML </a:t>
            </a:r>
            <a:r>
              <a:rPr lang="en-GB" sz="1600" b="1" dirty="0">
                <a:solidFill>
                  <a:srgbClr val="223366"/>
                </a:solidFill>
                <a:latin typeface="+mj-lt"/>
              </a:rPr>
              <a:t>List</a:t>
            </a:r>
            <a:r>
              <a:rPr lang="en-GB" sz="1600" b="1" i="0" dirty="0">
                <a:solidFill>
                  <a:srgbClr val="223366"/>
                </a:solidFill>
                <a:effectLst/>
                <a:latin typeface="+mj-lt"/>
              </a:rPr>
              <a:t>:</a:t>
            </a:r>
          </a:p>
        </p:txBody>
      </p:sp>
      <p:sp>
        <p:nvSpPr>
          <p:cNvPr id="2" name="TextBox 1">
            <a:extLst>
              <a:ext uri="{FF2B5EF4-FFF2-40B4-BE49-F238E27FC236}">
                <a16:creationId xmlns:a16="http://schemas.microsoft.com/office/drawing/2014/main" id="{09C67768-1F95-1A46-F778-0D410D6B5ADC}"/>
              </a:ext>
            </a:extLst>
          </p:cNvPr>
          <p:cNvSpPr txBox="1"/>
          <p:nvPr/>
        </p:nvSpPr>
        <p:spPr>
          <a:xfrm>
            <a:off x="129540" y="1043940"/>
            <a:ext cx="6042316" cy="307777"/>
          </a:xfrm>
          <a:prstGeom prst="rect">
            <a:avLst/>
          </a:prstGeom>
          <a:noFill/>
        </p:spPr>
        <p:txBody>
          <a:bodyPr wrap="square">
            <a:spAutoFit/>
          </a:bodyPr>
          <a:lstStyle/>
          <a:p>
            <a:r>
              <a:rPr lang="en-US" sz="1400" dirty="0">
                <a:solidFill>
                  <a:schemeClr val="tx1"/>
                </a:solidFill>
                <a:latin typeface="Arial"/>
                <a:ea typeface="+mn-lt"/>
                <a:cs typeface="+mn-lt"/>
              </a:rPr>
              <a:t>HTML List Tags are used to specify information in the form of a list.</a:t>
            </a:r>
            <a:endParaRPr lang="en-US" dirty="0">
              <a:solidFill>
                <a:schemeClr val="tx1"/>
              </a:solidFill>
            </a:endParaRPr>
          </a:p>
        </p:txBody>
      </p:sp>
      <p:sp>
        <p:nvSpPr>
          <p:cNvPr id="3" name="TextBox 2">
            <a:extLst>
              <a:ext uri="{FF2B5EF4-FFF2-40B4-BE49-F238E27FC236}">
                <a16:creationId xmlns:a16="http://schemas.microsoft.com/office/drawing/2014/main" id="{E06E6E05-B158-4BD1-9131-D6B8B9E109D1}"/>
              </a:ext>
            </a:extLst>
          </p:cNvPr>
          <p:cNvSpPr txBox="1"/>
          <p:nvPr/>
        </p:nvSpPr>
        <p:spPr>
          <a:xfrm>
            <a:off x="2083447" y="1754783"/>
            <a:ext cx="1603988" cy="338554"/>
          </a:xfrm>
          <a:prstGeom prst="rect">
            <a:avLst/>
          </a:prstGeom>
          <a:noFill/>
        </p:spPr>
        <p:txBody>
          <a:bodyPr wrap="square">
            <a:spAutoFit/>
          </a:bodyPr>
          <a:lstStyle/>
          <a:p>
            <a:pPr algn="ctr" fontAlgn="base"/>
            <a:r>
              <a:rPr lang="en-GB" sz="1600" b="1">
                <a:solidFill>
                  <a:schemeClr val="tx1"/>
                </a:solidFill>
                <a:latin typeface="+mj-lt"/>
              </a:rPr>
              <a:t>Types of List</a:t>
            </a:r>
            <a:endParaRPr lang="en-GB" sz="1600" b="1" i="0">
              <a:solidFill>
                <a:schemeClr val="tx1"/>
              </a:solidFill>
              <a:effectLst/>
              <a:latin typeface="+mj-lt"/>
            </a:endParaRPr>
          </a:p>
        </p:txBody>
      </p:sp>
      <p:pic>
        <p:nvPicPr>
          <p:cNvPr id="7" name="Picture 6">
            <a:extLst>
              <a:ext uri="{FF2B5EF4-FFF2-40B4-BE49-F238E27FC236}">
                <a16:creationId xmlns:a16="http://schemas.microsoft.com/office/drawing/2014/main" id="{EAE6C5AA-BAC7-EBAE-876F-61C897612C94}"/>
              </a:ext>
            </a:extLst>
          </p:cNvPr>
          <p:cNvPicPr>
            <a:picLocks noChangeAspect="1"/>
          </p:cNvPicPr>
          <p:nvPr/>
        </p:nvPicPr>
        <p:blipFill rotWithShape="1">
          <a:blip r:embed="rId3"/>
          <a:stretch/>
        </p:blipFill>
        <p:spPr>
          <a:xfrm>
            <a:off x="6329974" y="1123950"/>
            <a:ext cx="2585426" cy="1799062"/>
          </a:xfrm>
          <a:prstGeom prst="rect">
            <a:avLst/>
          </a:prstGeom>
        </p:spPr>
      </p:pic>
      <p:pic>
        <p:nvPicPr>
          <p:cNvPr id="10" name="Picture 9">
            <a:extLst>
              <a:ext uri="{FF2B5EF4-FFF2-40B4-BE49-F238E27FC236}">
                <a16:creationId xmlns:a16="http://schemas.microsoft.com/office/drawing/2014/main" id="{60DAACD3-AF4F-5CC8-F776-4082F7F7F329}"/>
              </a:ext>
            </a:extLst>
          </p:cNvPr>
          <p:cNvPicPr>
            <a:picLocks noChangeAspect="1"/>
          </p:cNvPicPr>
          <p:nvPr/>
        </p:nvPicPr>
        <p:blipFill>
          <a:blip r:embed="rId4"/>
          <a:stretch>
            <a:fillRect/>
          </a:stretch>
        </p:blipFill>
        <p:spPr>
          <a:xfrm>
            <a:off x="235574" y="2224813"/>
            <a:ext cx="5572877" cy="1874747"/>
          </a:xfrm>
          <a:prstGeom prst="rect">
            <a:avLst/>
          </a:prstGeom>
        </p:spPr>
      </p:pic>
      <p:sp>
        <p:nvSpPr>
          <p:cNvPr id="8" name="TextBox 7">
            <a:extLst>
              <a:ext uri="{FF2B5EF4-FFF2-40B4-BE49-F238E27FC236}">
                <a16:creationId xmlns:a16="http://schemas.microsoft.com/office/drawing/2014/main" id="{802F02B8-31D7-3CF0-584A-7C180F500919}"/>
              </a:ext>
            </a:extLst>
          </p:cNvPr>
          <p:cNvSpPr txBox="1"/>
          <p:nvPr/>
        </p:nvSpPr>
        <p:spPr>
          <a:xfrm>
            <a:off x="690891" y="4640765"/>
            <a:ext cx="474216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5">
                  <a:extLst>
                    <a:ext uri="{A12FA001-AC4F-418D-AE19-62706E023703}">
                      <ahyp:hlinkClr xmlns:ahyp="http://schemas.microsoft.com/office/drawing/2018/hyperlinkcolor" val="tx"/>
                    </a:ext>
                  </a:extLst>
                </a:hlinkClick>
              </a:rPr>
              <a:t>https://www.tutorialbrain.com/html_tutorial/html_lists/</a:t>
            </a:r>
            <a:endParaRPr lang="en-US" sz="1200" dirty="0">
              <a:solidFill>
                <a:srgbClr val="0000FF"/>
              </a:solidFill>
            </a:endParaRPr>
          </a:p>
        </p:txBody>
      </p:sp>
      <p:sp>
        <p:nvSpPr>
          <p:cNvPr id="9" name="TextBox 8">
            <a:extLst>
              <a:ext uri="{FF2B5EF4-FFF2-40B4-BE49-F238E27FC236}">
                <a16:creationId xmlns:a16="http://schemas.microsoft.com/office/drawing/2014/main" id="{DA7C6FF7-B0D4-B2EE-6F2D-9EE968CE631D}"/>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11" name="Straight Connector 10">
            <a:extLst>
              <a:ext uri="{FF2B5EF4-FFF2-40B4-BE49-F238E27FC236}">
                <a16:creationId xmlns:a16="http://schemas.microsoft.com/office/drawing/2014/main" id="{2B39C057-0C46-4D7F-AD60-7B94E9967EED}"/>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735361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3897" y="620254"/>
            <a:ext cx="5511114" cy="338554"/>
          </a:xfrm>
          <a:prstGeom prst="rect">
            <a:avLst/>
          </a:prstGeom>
          <a:noFill/>
        </p:spPr>
        <p:txBody>
          <a:bodyPr wrap="square">
            <a:spAutoFit/>
          </a:bodyPr>
          <a:lstStyle/>
          <a:p>
            <a:pPr algn="l" fontAlgn="base"/>
            <a:r>
              <a:rPr lang="en-GB" sz="1600" b="1" i="0" dirty="0">
                <a:solidFill>
                  <a:srgbClr val="223366"/>
                </a:solidFill>
                <a:effectLst/>
                <a:latin typeface="+mj-lt"/>
              </a:rPr>
              <a:t>HTML Table:</a:t>
            </a:r>
          </a:p>
        </p:txBody>
      </p:sp>
      <p:sp>
        <p:nvSpPr>
          <p:cNvPr id="2" name="TextBox 1">
            <a:extLst>
              <a:ext uri="{FF2B5EF4-FFF2-40B4-BE49-F238E27FC236}">
                <a16:creationId xmlns:a16="http://schemas.microsoft.com/office/drawing/2014/main" id="{09C67768-1F95-1A46-F778-0D410D6B5ADC}"/>
              </a:ext>
            </a:extLst>
          </p:cNvPr>
          <p:cNvSpPr txBox="1"/>
          <p:nvPr/>
        </p:nvSpPr>
        <p:spPr>
          <a:xfrm>
            <a:off x="121920" y="1043940"/>
            <a:ext cx="4320752" cy="1815882"/>
          </a:xfrm>
          <a:prstGeom prst="rect">
            <a:avLst/>
          </a:prstGeom>
          <a:noFill/>
        </p:spPr>
        <p:txBody>
          <a:bodyPr wrap="square">
            <a:spAutoFit/>
          </a:bodyPr>
          <a:lstStyle/>
          <a:p>
            <a:r>
              <a:rPr lang="en-US" sz="1400" dirty="0">
                <a:solidFill>
                  <a:schemeClr val="tx1"/>
                </a:solidFill>
                <a:latin typeface="Arial"/>
                <a:ea typeface="+mn-lt"/>
                <a:cs typeface="+mn-lt"/>
              </a:rPr>
              <a:t>HTML tables are used for displaying data that make sense in spreadsheet software.</a:t>
            </a:r>
          </a:p>
          <a:p>
            <a:endParaRPr lang="en-US" dirty="0">
              <a:solidFill>
                <a:schemeClr val="tx1"/>
              </a:solidFill>
              <a:ea typeface="+mn-lt"/>
              <a:cs typeface="+mn-lt"/>
            </a:endParaRPr>
          </a:p>
          <a:p>
            <a:pPr marL="0">
              <a:buNone/>
            </a:pPr>
            <a:r>
              <a:rPr lang="en-US" sz="1400" dirty="0">
                <a:solidFill>
                  <a:schemeClr val="tx1"/>
                </a:solidFill>
                <a:latin typeface="Arial"/>
                <a:ea typeface="+mn-lt"/>
                <a:cs typeface="+mn-lt"/>
              </a:rPr>
              <a:t>&lt;table&gt; – This tag is used to define Tables.</a:t>
            </a:r>
          </a:p>
          <a:p>
            <a:pPr marL="0">
              <a:buNone/>
            </a:pPr>
            <a:r>
              <a:rPr lang="en-US" sz="1400" dirty="0">
                <a:solidFill>
                  <a:schemeClr val="tx1"/>
                </a:solidFill>
                <a:latin typeface="Arial"/>
                <a:ea typeface="+mn-lt"/>
                <a:cs typeface="+mn-lt"/>
              </a:rPr>
              <a:t>&lt;tr&gt; –  table row.</a:t>
            </a:r>
          </a:p>
          <a:p>
            <a:pPr marL="0">
              <a:buNone/>
            </a:pPr>
            <a:r>
              <a:rPr lang="en-US" sz="1400" dirty="0">
                <a:solidFill>
                  <a:schemeClr val="tx1"/>
                </a:solidFill>
                <a:latin typeface="Arial"/>
                <a:ea typeface="+mn-lt"/>
                <a:cs typeface="+mn-lt"/>
              </a:rPr>
              <a:t>&lt;td&gt; –table data cells.</a:t>
            </a:r>
          </a:p>
          <a:p>
            <a:pPr marL="0" indent="0">
              <a:buNone/>
            </a:pPr>
            <a:r>
              <a:rPr lang="en-US" sz="1400" dirty="0">
                <a:solidFill>
                  <a:schemeClr val="tx1"/>
                </a:solidFill>
                <a:latin typeface="Arial"/>
                <a:ea typeface="+mn-lt"/>
                <a:cs typeface="+mn-lt"/>
              </a:rPr>
              <a:t>&lt;</a:t>
            </a:r>
            <a:r>
              <a:rPr lang="en-US" sz="1400" dirty="0" err="1">
                <a:solidFill>
                  <a:schemeClr val="tx1"/>
                </a:solidFill>
                <a:latin typeface="Arial"/>
                <a:ea typeface="+mn-lt"/>
                <a:cs typeface="+mn-lt"/>
              </a:rPr>
              <a:t>th</a:t>
            </a:r>
            <a:r>
              <a:rPr lang="en-US" sz="1400" dirty="0">
                <a:solidFill>
                  <a:schemeClr val="tx1"/>
                </a:solidFill>
                <a:latin typeface="Arial"/>
                <a:ea typeface="+mn-lt"/>
                <a:cs typeface="+mn-lt"/>
              </a:rPr>
              <a:t>&gt; – For table heading which is bold and center. </a:t>
            </a:r>
          </a:p>
          <a:p>
            <a:endParaRPr lang="en-US" sz="1400" dirty="0">
              <a:solidFill>
                <a:schemeClr val="tx1"/>
              </a:solidFill>
              <a:latin typeface="Arial"/>
              <a:ea typeface="+mn-lt"/>
              <a:cs typeface="+mn-lt"/>
            </a:endParaRPr>
          </a:p>
        </p:txBody>
      </p:sp>
      <p:pic>
        <p:nvPicPr>
          <p:cNvPr id="6" name="Picture 5">
            <a:extLst>
              <a:ext uri="{FF2B5EF4-FFF2-40B4-BE49-F238E27FC236}">
                <a16:creationId xmlns:a16="http://schemas.microsoft.com/office/drawing/2014/main" id="{362E431F-C1E2-B28C-E86F-59A1FE850A46}"/>
              </a:ext>
            </a:extLst>
          </p:cNvPr>
          <p:cNvPicPr>
            <a:picLocks noChangeAspect="1"/>
          </p:cNvPicPr>
          <p:nvPr/>
        </p:nvPicPr>
        <p:blipFill>
          <a:blip r:embed="rId3"/>
          <a:stretch>
            <a:fillRect/>
          </a:stretch>
        </p:blipFill>
        <p:spPr>
          <a:xfrm>
            <a:off x="5074866" y="1207770"/>
            <a:ext cx="3314754" cy="2741316"/>
          </a:xfrm>
          <a:prstGeom prst="rect">
            <a:avLst/>
          </a:prstGeom>
        </p:spPr>
      </p:pic>
      <p:grpSp>
        <p:nvGrpSpPr>
          <p:cNvPr id="13" name="Group 12">
            <a:extLst>
              <a:ext uri="{FF2B5EF4-FFF2-40B4-BE49-F238E27FC236}">
                <a16:creationId xmlns:a16="http://schemas.microsoft.com/office/drawing/2014/main" id="{CD0CD1C2-E82D-2EE5-89A9-192F86AE02DB}"/>
              </a:ext>
            </a:extLst>
          </p:cNvPr>
          <p:cNvGrpSpPr/>
          <p:nvPr/>
        </p:nvGrpSpPr>
        <p:grpSpPr>
          <a:xfrm>
            <a:off x="571500" y="2975238"/>
            <a:ext cx="3638620" cy="1370013"/>
            <a:chOff x="815340" y="2859822"/>
            <a:chExt cx="2872740" cy="1081644"/>
          </a:xfrm>
        </p:grpSpPr>
        <p:sp>
          <p:nvSpPr>
            <p:cNvPr id="7" name="Rectangle 6">
              <a:extLst>
                <a:ext uri="{FF2B5EF4-FFF2-40B4-BE49-F238E27FC236}">
                  <a16:creationId xmlns:a16="http://schemas.microsoft.com/office/drawing/2014/main" id="{C407077C-5146-736D-9E33-CD41AD5BC42B}"/>
                </a:ext>
              </a:extLst>
            </p:cNvPr>
            <p:cNvSpPr/>
            <p:nvPr/>
          </p:nvSpPr>
          <p:spPr>
            <a:xfrm>
              <a:off x="815340" y="2859822"/>
              <a:ext cx="2872740" cy="359031"/>
            </a:xfrm>
            <a:prstGeom prst="rect">
              <a:avLst/>
            </a:prstGeom>
            <a:ln w="95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Name                       Age</a:t>
              </a:r>
            </a:p>
          </p:txBody>
        </p:sp>
        <p:sp>
          <p:nvSpPr>
            <p:cNvPr id="8" name="Rectangle 7">
              <a:extLst>
                <a:ext uri="{FF2B5EF4-FFF2-40B4-BE49-F238E27FC236}">
                  <a16:creationId xmlns:a16="http://schemas.microsoft.com/office/drawing/2014/main" id="{A64D52B8-586E-0B3F-524D-DC0FD8ED5499}"/>
                </a:ext>
              </a:extLst>
            </p:cNvPr>
            <p:cNvSpPr/>
            <p:nvPr/>
          </p:nvSpPr>
          <p:spPr>
            <a:xfrm>
              <a:off x="815340" y="3218853"/>
              <a:ext cx="2872740" cy="359031"/>
            </a:xfrm>
            <a:prstGeom prst="rect">
              <a:avLst/>
            </a:prstGeom>
            <a:ln w="95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Smith                       50</a:t>
              </a:r>
            </a:p>
          </p:txBody>
        </p:sp>
        <p:sp>
          <p:nvSpPr>
            <p:cNvPr id="10" name="Rectangle 9">
              <a:extLst>
                <a:ext uri="{FF2B5EF4-FFF2-40B4-BE49-F238E27FC236}">
                  <a16:creationId xmlns:a16="http://schemas.microsoft.com/office/drawing/2014/main" id="{78C5DFA9-3FB8-FD3F-42EF-9D3D2474B809}"/>
                </a:ext>
              </a:extLst>
            </p:cNvPr>
            <p:cNvSpPr/>
            <p:nvPr/>
          </p:nvSpPr>
          <p:spPr>
            <a:xfrm>
              <a:off x="815340" y="3582435"/>
              <a:ext cx="2872740" cy="359031"/>
            </a:xfrm>
            <a:prstGeom prst="rect">
              <a:avLst/>
            </a:prstGeom>
            <a:ln w="95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Raj                           94</a:t>
              </a:r>
            </a:p>
          </p:txBody>
        </p:sp>
        <p:cxnSp>
          <p:nvCxnSpPr>
            <p:cNvPr id="12" name="Straight Connector 11">
              <a:extLst>
                <a:ext uri="{FF2B5EF4-FFF2-40B4-BE49-F238E27FC236}">
                  <a16:creationId xmlns:a16="http://schemas.microsoft.com/office/drawing/2014/main" id="{1CE154A4-121C-7664-1F62-44CE3A8E0E1B}"/>
                </a:ext>
              </a:extLst>
            </p:cNvPr>
            <p:cNvCxnSpPr>
              <a:stCxn id="7" idx="0"/>
              <a:endCxn id="10" idx="2"/>
            </p:cNvCxnSpPr>
            <p:nvPr/>
          </p:nvCxnSpPr>
          <p:spPr>
            <a:xfrm>
              <a:off x="2251710" y="2859822"/>
              <a:ext cx="0" cy="1081644"/>
            </a:xfrm>
            <a:prstGeom prst="line">
              <a:avLst/>
            </a:prstGeom>
            <a:ln w="12700">
              <a:solidFill>
                <a:schemeClr val="bg2"/>
              </a:solidFill>
            </a:ln>
          </p:spPr>
          <p:style>
            <a:lnRef idx="1">
              <a:schemeClr val="dk1"/>
            </a:lnRef>
            <a:fillRef idx="0">
              <a:schemeClr val="dk1"/>
            </a:fillRef>
            <a:effectRef idx="0">
              <a:schemeClr val="dk1"/>
            </a:effectRef>
            <a:fontRef idx="minor">
              <a:schemeClr val="tx1"/>
            </a:fontRef>
          </p:style>
        </p:cxnSp>
      </p:grpSp>
      <p:sp>
        <p:nvSpPr>
          <p:cNvPr id="14" name="TextBox 13">
            <a:extLst>
              <a:ext uri="{FF2B5EF4-FFF2-40B4-BE49-F238E27FC236}">
                <a16:creationId xmlns:a16="http://schemas.microsoft.com/office/drawing/2014/main" id="{BEBC0591-AAA3-4147-BD9E-8D6AF83AD3FA}"/>
              </a:ext>
            </a:extLst>
          </p:cNvPr>
          <p:cNvSpPr txBox="1"/>
          <p:nvPr/>
        </p:nvSpPr>
        <p:spPr>
          <a:xfrm>
            <a:off x="690891" y="4640765"/>
            <a:ext cx="474216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https://www.w3schools.com/html/html_tables.asp</a:t>
            </a:r>
            <a:endParaRPr lang="en-US" sz="1200" dirty="0">
              <a:solidFill>
                <a:srgbClr val="0000FF"/>
              </a:solidFill>
            </a:endParaRPr>
          </a:p>
        </p:txBody>
      </p:sp>
      <p:sp>
        <p:nvSpPr>
          <p:cNvPr id="15" name="TextBox 14">
            <a:extLst>
              <a:ext uri="{FF2B5EF4-FFF2-40B4-BE49-F238E27FC236}">
                <a16:creationId xmlns:a16="http://schemas.microsoft.com/office/drawing/2014/main" id="{CA54C0F1-4E56-40D4-A6FC-8026C6673024}"/>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16" name="Straight Connector 15">
            <a:extLst>
              <a:ext uri="{FF2B5EF4-FFF2-40B4-BE49-F238E27FC236}">
                <a16:creationId xmlns:a16="http://schemas.microsoft.com/office/drawing/2014/main" id="{E071F969-4F27-3E26-99D9-24BE7EE32604}"/>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9767550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1920" y="627874"/>
            <a:ext cx="5511114" cy="338554"/>
          </a:xfrm>
          <a:prstGeom prst="rect">
            <a:avLst/>
          </a:prstGeom>
          <a:noFill/>
        </p:spPr>
        <p:txBody>
          <a:bodyPr wrap="square">
            <a:spAutoFit/>
          </a:bodyPr>
          <a:lstStyle/>
          <a:p>
            <a:pPr algn="l" fontAlgn="base"/>
            <a:r>
              <a:rPr lang="en-GB" sz="1600" b="1" i="0">
                <a:solidFill>
                  <a:srgbClr val="223366"/>
                </a:solidFill>
                <a:effectLst/>
                <a:latin typeface="+mj-lt"/>
              </a:rPr>
              <a:t>HTML Table Attributes:</a:t>
            </a:r>
          </a:p>
        </p:txBody>
      </p:sp>
      <p:sp>
        <p:nvSpPr>
          <p:cNvPr id="2" name="TextBox 1">
            <a:extLst>
              <a:ext uri="{FF2B5EF4-FFF2-40B4-BE49-F238E27FC236}">
                <a16:creationId xmlns:a16="http://schemas.microsoft.com/office/drawing/2014/main" id="{09C67768-1F95-1A46-F778-0D410D6B5ADC}"/>
              </a:ext>
            </a:extLst>
          </p:cNvPr>
          <p:cNvSpPr txBox="1"/>
          <p:nvPr/>
        </p:nvSpPr>
        <p:spPr>
          <a:xfrm>
            <a:off x="129540" y="1051560"/>
            <a:ext cx="4320752" cy="1384995"/>
          </a:xfrm>
          <a:prstGeom prst="rect">
            <a:avLst/>
          </a:prstGeom>
          <a:noFill/>
        </p:spPr>
        <p:txBody>
          <a:bodyPr wrap="square">
            <a:spAutoFit/>
          </a:bodyPr>
          <a:lstStyle/>
          <a:p>
            <a:r>
              <a:rPr lang="en-US" dirty="0">
                <a:solidFill>
                  <a:schemeClr val="tx1"/>
                </a:solidFill>
                <a:latin typeface="Arial" panose="020B0604020202020204" pitchFamily="34" charset="0"/>
                <a:ea typeface="+mn-lt"/>
                <a:cs typeface="Arial" panose="020B0604020202020204" pitchFamily="34" charset="0"/>
              </a:rPr>
              <a:t>Border – used to add a border to the table</a:t>
            </a:r>
          </a:p>
          <a:p>
            <a:r>
              <a:rPr lang="en-US" dirty="0" err="1">
                <a:solidFill>
                  <a:schemeClr val="tx1"/>
                </a:solidFill>
                <a:latin typeface="Arial" panose="020B0604020202020204" pitchFamily="34" charset="0"/>
                <a:ea typeface="+mn-lt"/>
                <a:cs typeface="Arial" panose="020B0604020202020204" pitchFamily="34" charset="0"/>
              </a:rPr>
              <a:t>Cellspacing</a:t>
            </a:r>
            <a:r>
              <a:rPr lang="en-US" dirty="0">
                <a:solidFill>
                  <a:schemeClr val="tx1"/>
                </a:solidFill>
                <a:latin typeface="Arial" panose="020B0604020202020204" pitchFamily="34" charset="0"/>
                <a:ea typeface="+mn-lt"/>
                <a:cs typeface="Arial" panose="020B0604020202020204" pitchFamily="34" charset="0"/>
              </a:rPr>
              <a:t> – used to add space between cells</a:t>
            </a:r>
          </a:p>
          <a:p>
            <a:r>
              <a:rPr lang="en-US" dirty="0">
                <a:solidFill>
                  <a:schemeClr val="tx1"/>
                </a:solidFill>
                <a:latin typeface="Arial" panose="020B0604020202020204" pitchFamily="34" charset="0"/>
                <a:ea typeface="+mn-lt"/>
                <a:cs typeface="Arial" panose="020B0604020202020204" pitchFamily="34" charset="0"/>
              </a:rPr>
              <a:t>Cellpadding – used to add space between cell border and content</a:t>
            </a:r>
          </a:p>
          <a:p>
            <a:r>
              <a:rPr lang="en-US" dirty="0">
                <a:solidFill>
                  <a:schemeClr val="tx1"/>
                </a:solidFill>
                <a:latin typeface="Arial" panose="020B0604020202020204" pitchFamily="34" charset="0"/>
                <a:ea typeface="+mn-lt"/>
                <a:cs typeface="Arial" panose="020B0604020202020204" pitchFamily="34" charset="0"/>
              </a:rPr>
              <a:t>Align – used to give alignment to table</a:t>
            </a:r>
          </a:p>
          <a:p>
            <a:endParaRPr lang="en-US" dirty="0">
              <a:solidFill>
                <a:schemeClr val="tx1"/>
              </a:solidFill>
              <a:latin typeface="Arial" panose="020B0604020202020204" pitchFamily="34" charset="0"/>
              <a:ea typeface="+mn-lt"/>
              <a:cs typeface="Arial" panose="020B0604020202020204" pitchFamily="34" charset="0"/>
            </a:endParaRPr>
          </a:p>
        </p:txBody>
      </p:sp>
      <p:sp>
        <p:nvSpPr>
          <p:cNvPr id="3" name="TextBox 2">
            <a:extLst>
              <a:ext uri="{FF2B5EF4-FFF2-40B4-BE49-F238E27FC236}">
                <a16:creationId xmlns:a16="http://schemas.microsoft.com/office/drawing/2014/main" id="{4A2C562F-4803-8170-D8F4-00F103F0D83C}"/>
              </a:ext>
            </a:extLst>
          </p:cNvPr>
          <p:cNvSpPr txBox="1"/>
          <p:nvPr/>
        </p:nvSpPr>
        <p:spPr>
          <a:xfrm>
            <a:off x="129540" y="2326929"/>
            <a:ext cx="4320752" cy="307777"/>
          </a:xfrm>
          <a:prstGeom prst="rect">
            <a:avLst/>
          </a:prstGeom>
          <a:noFill/>
        </p:spPr>
        <p:txBody>
          <a:bodyPr wrap="square">
            <a:spAutoFit/>
          </a:bodyPr>
          <a:lstStyle/>
          <a:p>
            <a:pPr algn="l" fontAlgn="base"/>
            <a:r>
              <a:rPr lang="en-GB" b="1" i="0">
                <a:solidFill>
                  <a:schemeClr val="tx1"/>
                </a:solidFill>
                <a:effectLst/>
                <a:latin typeface="Arial" panose="020B0604020202020204" pitchFamily="34" charset="0"/>
                <a:cs typeface="Arial" panose="020B0604020202020204" pitchFamily="34" charset="0"/>
              </a:rPr>
              <a:t>HTML &lt;td&gt; (Cell) Attributes:</a:t>
            </a:r>
          </a:p>
        </p:txBody>
      </p:sp>
      <p:sp>
        <p:nvSpPr>
          <p:cNvPr id="5" name="TextBox 4">
            <a:extLst>
              <a:ext uri="{FF2B5EF4-FFF2-40B4-BE49-F238E27FC236}">
                <a16:creationId xmlns:a16="http://schemas.microsoft.com/office/drawing/2014/main" id="{DC295F82-DD2E-EA76-F74D-FFED41C79A0D}"/>
              </a:ext>
            </a:extLst>
          </p:cNvPr>
          <p:cNvSpPr txBox="1"/>
          <p:nvPr/>
        </p:nvSpPr>
        <p:spPr>
          <a:xfrm>
            <a:off x="129540" y="2694744"/>
            <a:ext cx="4320752" cy="523220"/>
          </a:xfrm>
          <a:prstGeom prst="rect">
            <a:avLst/>
          </a:prstGeom>
          <a:noFill/>
        </p:spPr>
        <p:txBody>
          <a:bodyPr wrap="square">
            <a:spAutoFit/>
          </a:bodyPr>
          <a:lstStyle/>
          <a:p>
            <a:r>
              <a:rPr lang="en-US" dirty="0" err="1">
                <a:solidFill>
                  <a:schemeClr val="tx1"/>
                </a:solidFill>
                <a:latin typeface="Arial" panose="020B0604020202020204" pitchFamily="34" charset="0"/>
                <a:ea typeface="+mn-lt"/>
                <a:cs typeface="Arial" panose="020B0604020202020204" pitchFamily="34" charset="0"/>
              </a:rPr>
              <a:t>Colspan</a:t>
            </a:r>
            <a:r>
              <a:rPr lang="en-US" dirty="0">
                <a:solidFill>
                  <a:schemeClr val="tx1"/>
                </a:solidFill>
                <a:latin typeface="Arial" panose="020B0604020202020204" pitchFamily="34" charset="0"/>
                <a:ea typeface="+mn-lt"/>
                <a:cs typeface="Arial" panose="020B0604020202020204" pitchFamily="34" charset="0"/>
              </a:rPr>
              <a:t> – used to combine 2 or more </a:t>
            </a:r>
            <a:r>
              <a:rPr lang="en-US" dirty="0" err="1">
                <a:solidFill>
                  <a:schemeClr val="tx1"/>
                </a:solidFill>
                <a:latin typeface="Arial" panose="020B0604020202020204" pitchFamily="34" charset="0"/>
                <a:ea typeface="+mn-lt"/>
                <a:cs typeface="Arial" panose="020B0604020202020204" pitchFamily="34" charset="0"/>
              </a:rPr>
              <a:t>colums</a:t>
            </a:r>
            <a:endParaRPr lang="en-US" dirty="0">
              <a:solidFill>
                <a:schemeClr val="tx1"/>
              </a:solidFill>
              <a:latin typeface="Arial" panose="020B0604020202020204" pitchFamily="34" charset="0"/>
              <a:ea typeface="+mn-lt"/>
              <a:cs typeface="Arial" panose="020B0604020202020204" pitchFamily="34" charset="0"/>
            </a:endParaRPr>
          </a:p>
          <a:p>
            <a:r>
              <a:rPr lang="en-US" dirty="0" err="1">
                <a:solidFill>
                  <a:schemeClr val="tx1"/>
                </a:solidFill>
                <a:latin typeface="Arial" panose="020B0604020202020204" pitchFamily="34" charset="0"/>
                <a:ea typeface="+mn-lt"/>
                <a:cs typeface="Arial" panose="020B0604020202020204" pitchFamily="34" charset="0"/>
              </a:rPr>
              <a:t>Rowspan</a:t>
            </a:r>
            <a:r>
              <a:rPr lang="en-US" dirty="0">
                <a:solidFill>
                  <a:schemeClr val="tx1"/>
                </a:solidFill>
                <a:latin typeface="Arial" panose="020B0604020202020204" pitchFamily="34" charset="0"/>
                <a:ea typeface="+mn-lt"/>
                <a:cs typeface="Arial" panose="020B0604020202020204" pitchFamily="34" charset="0"/>
              </a:rPr>
              <a:t> – used to combine 2 or more rows</a:t>
            </a:r>
          </a:p>
        </p:txBody>
      </p:sp>
      <p:pic>
        <p:nvPicPr>
          <p:cNvPr id="8" name="Picture 7">
            <a:extLst>
              <a:ext uri="{FF2B5EF4-FFF2-40B4-BE49-F238E27FC236}">
                <a16:creationId xmlns:a16="http://schemas.microsoft.com/office/drawing/2014/main" id="{7975E920-4A78-9FD9-FDAD-12B714747BE0}"/>
              </a:ext>
            </a:extLst>
          </p:cNvPr>
          <p:cNvPicPr>
            <a:picLocks noChangeAspect="1"/>
          </p:cNvPicPr>
          <p:nvPr/>
        </p:nvPicPr>
        <p:blipFill>
          <a:blip r:embed="rId3"/>
          <a:stretch>
            <a:fillRect/>
          </a:stretch>
        </p:blipFill>
        <p:spPr>
          <a:xfrm>
            <a:off x="5113401" y="1109536"/>
            <a:ext cx="3466152" cy="3287848"/>
          </a:xfrm>
          <a:prstGeom prst="rect">
            <a:avLst/>
          </a:prstGeom>
        </p:spPr>
      </p:pic>
      <p:pic>
        <p:nvPicPr>
          <p:cNvPr id="11" name="Picture 10">
            <a:extLst>
              <a:ext uri="{FF2B5EF4-FFF2-40B4-BE49-F238E27FC236}">
                <a16:creationId xmlns:a16="http://schemas.microsoft.com/office/drawing/2014/main" id="{C6B812D7-C52B-C29A-FCC3-0175E8EDF24A}"/>
              </a:ext>
            </a:extLst>
          </p:cNvPr>
          <p:cNvPicPr>
            <a:picLocks noChangeAspect="1"/>
          </p:cNvPicPr>
          <p:nvPr/>
        </p:nvPicPr>
        <p:blipFill>
          <a:blip r:embed="rId4"/>
          <a:stretch>
            <a:fillRect/>
          </a:stretch>
        </p:blipFill>
        <p:spPr>
          <a:xfrm>
            <a:off x="6828317" y="2292560"/>
            <a:ext cx="1502878" cy="1403384"/>
          </a:xfrm>
          <a:prstGeom prst="rect">
            <a:avLst/>
          </a:prstGeom>
        </p:spPr>
      </p:pic>
    </p:spTree>
    <p:extLst>
      <p:ext uri="{BB962C8B-B14F-4D97-AF65-F5344CB8AC3E}">
        <p14:creationId xmlns:p14="http://schemas.microsoft.com/office/powerpoint/2010/main" val="37979415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31517" y="628275"/>
            <a:ext cx="1537664" cy="338554"/>
          </a:xfrm>
          <a:prstGeom prst="rect">
            <a:avLst/>
          </a:prstGeom>
          <a:noFill/>
        </p:spPr>
        <p:txBody>
          <a:bodyPr wrap="square">
            <a:spAutoFit/>
          </a:bodyPr>
          <a:lstStyle/>
          <a:p>
            <a:pPr algn="l" fontAlgn="base"/>
            <a:r>
              <a:rPr lang="en-GB" sz="1600" b="1" i="0">
                <a:solidFill>
                  <a:srgbClr val="223366"/>
                </a:solidFill>
                <a:effectLst/>
                <a:latin typeface="+mj-lt"/>
              </a:rPr>
              <a:t>HTML Image:</a:t>
            </a:r>
          </a:p>
        </p:txBody>
      </p:sp>
      <p:sp>
        <p:nvSpPr>
          <p:cNvPr id="2" name="TextBox 1">
            <a:extLst>
              <a:ext uri="{FF2B5EF4-FFF2-40B4-BE49-F238E27FC236}">
                <a16:creationId xmlns:a16="http://schemas.microsoft.com/office/drawing/2014/main" id="{09C67768-1F95-1A46-F778-0D410D6B5ADC}"/>
              </a:ext>
            </a:extLst>
          </p:cNvPr>
          <p:cNvSpPr txBox="1"/>
          <p:nvPr/>
        </p:nvSpPr>
        <p:spPr>
          <a:xfrm>
            <a:off x="144780" y="1036320"/>
            <a:ext cx="4320752" cy="3718967"/>
          </a:xfrm>
          <a:prstGeom prst="rect">
            <a:avLst/>
          </a:prstGeom>
          <a:noFill/>
        </p:spPr>
        <p:txBody>
          <a:bodyPr wrap="square">
            <a:spAutoFit/>
          </a:bodyPr>
          <a:lstStyle/>
          <a:p>
            <a:pPr fontAlgn="base">
              <a:spcBef>
                <a:spcPts val="600"/>
              </a:spcBef>
              <a:spcAft>
                <a:spcPts val="750"/>
              </a:spcAft>
            </a:pPr>
            <a:r>
              <a:rPr lang="en-IN" sz="1400" spc="-10" dirty="0">
                <a:solidFill>
                  <a:srgbClr val="000000"/>
                </a:solidFill>
                <a:effectLst/>
                <a:latin typeface="Arial "/>
                <a:ea typeface="Times New Roman" panose="02020603050405020304" pitchFamily="18" charset="0"/>
              </a:rPr>
              <a:t>&lt;</a:t>
            </a:r>
            <a:r>
              <a:rPr lang="en-IN" sz="1400" spc="-10" dirty="0" err="1">
                <a:solidFill>
                  <a:srgbClr val="000000"/>
                </a:solidFill>
                <a:effectLst/>
                <a:latin typeface="Arial "/>
                <a:ea typeface="Times New Roman" panose="02020603050405020304" pitchFamily="18" charset="0"/>
              </a:rPr>
              <a:t>img</a:t>
            </a:r>
            <a:r>
              <a:rPr lang="en-IN" sz="1400" spc="-10" dirty="0">
                <a:solidFill>
                  <a:srgbClr val="000000"/>
                </a:solidFill>
                <a:effectLst/>
                <a:latin typeface="Arial "/>
                <a:ea typeface="Times New Roman" panose="02020603050405020304" pitchFamily="18" charset="0"/>
              </a:rPr>
              <a:t>&gt; - Image Tag is used to add image on web page</a:t>
            </a:r>
          </a:p>
          <a:p>
            <a:pPr fontAlgn="base">
              <a:spcBef>
                <a:spcPts val="600"/>
              </a:spcBef>
              <a:spcAft>
                <a:spcPts val="750"/>
              </a:spcAft>
            </a:pPr>
            <a:r>
              <a:rPr lang="en-IN" sz="1400" b="1" spc="-10" dirty="0">
                <a:solidFill>
                  <a:srgbClr val="000000"/>
                </a:solidFill>
                <a:effectLst/>
                <a:latin typeface="Arial "/>
                <a:ea typeface="Times New Roman" panose="02020603050405020304" pitchFamily="18" charset="0"/>
              </a:rPr>
              <a:t>Syntax: </a:t>
            </a:r>
            <a:r>
              <a:rPr lang="en-IN" sz="1400" spc="-10" dirty="0">
                <a:solidFill>
                  <a:srgbClr val="000000"/>
                </a:solidFill>
                <a:effectLst/>
                <a:latin typeface="Arial "/>
                <a:ea typeface="Times New Roman" panose="02020603050405020304" pitchFamily="18" charset="0"/>
              </a:rPr>
              <a:t>&lt;</a:t>
            </a:r>
            <a:r>
              <a:rPr lang="en-IN" sz="1400" spc="-10" dirty="0" err="1">
                <a:solidFill>
                  <a:srgbClr val="000000"/>
                </a:solidFill>
                <a:effectLst/>
                <a:latin typeface="Arial "/>
                <a:ea typeface="Times New Roman" panose="02020603050405020304" pitchFamily="18" charset="0"/>
              </a:rPr>
              <a:t>img</a:t>
            </a:r>
            <a:r>
              <a:rPr lang="en-IN" sz="1400" spc="-10" dirty="0">
                <a:solidFill>
                  <a:srgbClr val="000000"/>
                </a:solidFill>
                <a:effectLst/>
                <a:latin typeface="Arial "/>
                <a:ea typeface="Times New Roman" panose="02020603050405020304" pitchFamily="18" charset="0"/>
              </a:rPr>
              <a:t>    </a:t>
            </a:r>
            <a:r>
              <a:rPr lang="en-IN" sz="1400" spc="-10" dirty="0" err="1">
                <a:solidFill>
                  <a:srgbClr val="000000"/>
                </a:solidFill>
                <a:effectLst/>
                <a:latin typeface="Arial "/>
                <a:ea typeface="Times New Roman" panose="02020603050405020304" pitchFamily="18" charset="0"/>
              </a:rPr>
              <a:t>src</a:t>
            </a:r>
            <a:r>
              <a:rPr lang="en-IN" sz="1400" spc="-10" dirty="0">
                <a:solidFill>
                  <a:srgbClr val="000000"/>
                </a:solidFill>
                <a:effectLst/>
                <a:latin typeface="Arial "/>
                <a:ea typeface="Times New Roman" panose="02020603050405020304" pitchFamily="18" charset="0"/>
              </a:rPr>
              <a:t>=“ path of image ” /&gt;</a:t>
            </a:r>
          </a:p>
          <a:p>
            <a:pPr fontAlgn="base">
              <a:spcBef>
                <a:spcPts val="600"/>
              </a:spcBef>
              <a:spcAft>
                <a:spcPts val="750"/>
              </a:spcAft>
            </a:pPr>
            <a:r>
              <a:rPr lang="en-IN" sz="1400" b="1" spc="-10" dirty="0">
                <a:solidFill>
                  <a:srgbClr val="000000"/>
                </a:solidFill>
                <a:effectLst/>
                <a:latin typeface="Arial "/>
                <a:ea typeface="Times New Roman" panose="02020603050405020304" pitchFamily="18" charset="0"/>
              </a:rPr>
              <a:t>Attributes:</a:t>
            </a:r>
          </a:p>
          <a:p>
            <a:pPr fontAlgn="base">
              <a:spcBef>
                <a:spcPts val="600"/>
              </a:spcBef>
              <a:spcAft>
                <a:spcPts val="750"/>
              </a:spcAft>
            </a:pPr>
            <a:r>
              <a:rPr lang="en-IN" sz="1400" spc="-10" dirty="0">
                <a:solidFill>
                  <a:srgbClr val="000000"/>
                </a:solidFill>
                <a:effectLst/>
                <a:latin typeface="Arial "/>
                <a:ea typeface="Times New Roman" panose="02020603050405020304" pitchFamily="18" charset="0"/>
              </a:rPr>
              <a:t>height – used to set height of image</a:t>
            </a:r>
          </a:p>
          <a:p>
            <a:pPr fontAlgn="base">
              <a:spcBef>
                <a:spcPts val="600"/>
              </a:spcBef>
              <a:spcAft>
                <a:spcPts val="750"/>
              </a:spcAft>
            </a:pPr>
            <a:r>
              <a:rPr lang="en-IN" sz="1400" spc="-10" dirty="0">
                <a:solidFill>
                  <a:srgbClr val="000000"/>
                </a:solidFill>
                <a:effectLst/>
                <a:latin typeface="Arial "/>
                <a:ea typeface="Times New Roman" panose="02020603050405020304" pitchFamily="18" charset="0"/>
              </a:rPr>
              <a:t>width – used to set width of image</a:t>
            </a:r>
          </a:p>
          <a:p>
            <a:pPr fontAlgn="base">
              <a:spcBef>
                <a:spcPts val="600"/>
              </a:spcBef>
              <a:spcAft>
                <a:spcPts val="750"/>
              </a:spcAft>
            </a:pPr>
            <a:r>
              <a:rPr lang="en-IN" sz="1400" spc="-10" dirty="0">
                <a:solidFill>
                  <a:srgbClr val="000000"/>
                </a:solidFill>
                <a:effectLst/>
                <a:latin typeface="Arial "/>
                <a:ea typeface="Times New Roman" panose="02020603050405020304" pitchFamily="18" charset="0"/>
              </a:rPr>
              <a:t>alt – used to show any error message as alternate to image		</a:t>
            </a:r>
          </a:p>
          <a:p>
            <a:pPr fontAlgn="base">
              <a:spcBef>
                <a:spcPts val="600"/>
              </a:spcBef>
              <a:spcAft>
                <a:spcPts val="750"/>
              </a:spcAft>
            </a:pPr>
            <a:r>
              <a:rPr lang="en-IN" sz="1400" b="1" spc="-10" dirty="0">
                <a:solidFill>
                  <a:srgbClr val="000000"/>
                </a:solidFill>
                <a:effectLst/>
                <a:latin typeface="Arial "/>
                <a:ea typeface="Times New Roman" panose="02020603050405020304" pitchFamily="18" charset="0"/>
              </a:rPr>
              <a:t>Example:</a:t>
            </a:r>
          </a:p>
          <a:p>
            <a:pPr fontAlgn="base">
              <a:spcBef>
                <a:spcPts val="600"/>
              </a:spcBef>
              <a:spcAft>
                <a:spcPts val="750"/>
              </a:spcAft>
            </a:pPr>
            <a:r>
              <a:rPr lang="en-IN" sz="1400" spc="-10" dirty="0">
                <a:solidFill>
                  <a:srgbClr val="000000"/>
                </a:solidFill>
                <a:effectLst/>
                <a:latin typeface="Arial "/>
                <a:ea typeface="Times New Roman" panose="02020603050405020304" pitchFamily="18" charset="0"/>
              </a:rPr>
              <a:t>&lt;</a:t>
            </a:r>
            <a:r>
              <a:rPr lang="en-IN" sz="1400" spc="-10" dirty="0" err="1">
                <a:solidFill>
                  <a:srgbClr val="000000"/>
                </a:solidFill>
                <a:effectLst/>
                <a:latin typeface="Arial "/>
                <a:ea typeface="Times New Roman" panose="02020603050405020304" pitchFamily="18" charset="0"/>
              </a:rPr>
              <a:t>img</a:t>
            </a:r>
            <a:r>
              <a:rPr lang="en-IN" sz="1400" spc="-10" dirty="0">
                <a:solidFill>
                  <a:srgbClr val="000000"/>
                </a:solidFill>
                <a:effectLst/>
                <a:latin typeface="Arial "/>
                <a:ea typeface="Times New Roman" panose="02020603050405020304" pitchFamily="18" charset="0"/>
              </a:rPr>
              <a:t>  </a:t>
            </a:r>
            <a:r>
              <a:rPr lang="en-IN" sz="1400" spc="-10" dirty="0" err="1">
                <a:solidFill>
                  <a:srgbClr val="000000"/>
                </a:solidFill>
                <a:effectLst/>
                <a:latin typeface="Arial "/>
                <a:ea typeface="Times New Roman" panose="02020603050405020304" pitchFamily="18" charset="0"/>
              </a:rPr>
              <a:t>src</a:t>
            </a:r>
            <a:r>
              <a:rPr lang="en-IN" sz="1400" spc="-10" dirty="0">
                <a:solidFill>
                  <a:srgbClr val="000000"/>
                </a:solidFill>
                <a:effectLst/>
                <a:latin typeface="Arial "/>
                <a:ea typeface="Times New Roman" panose="02020603050405020304" pitchFamily="18" charset="0"/>
              </a:rPr>
              <a:t>=“demo.jpg”  height=“300”  width=“300”  alt=“error” /&gt;</a:t>
            </a:r>
          </a:p>
        </p:txBody>
      </p:sp>
      <p:pic>
        <p:nvPicPr>
          <p:cNvPr id="5" name="Picture 4">
            <a:extLst>
              <a:ext uri="{FF2B5EF4-FFF2-40B4-BE49-F238E27FC236}">
                <a16:creationId xmlns:a16="http://schemas.microsoft.com/office/drawing/2014/main" id="{F92D6AFC-00C5-764B-E1AE-54D0ED6D07C7}"/>
              </a:ext>
            </a:extLst>
          </p:cNvPr>
          <p:cNvPicPr>
            <a:picLocks noChangeAspect="1"/>
          </p:cNvPicPr>
          <p:nvPr/>
        </p:nvPicPr>
        <p:blipFill>
          <a:blip r:embed="rId3"/>
          <a:stretch>
            <a:fillRect/>
          </a:stretch>
        </p:blipFill>
        <p:spPr>
          <a:xfrm>
            <a:off x="4822306" y="1317097"/>
            <a:ext cx="3963656" cy="2803348"/>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7997224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3897" y="620254"/>
            <a:ext cx="4425243" cy="338554"/>
          </a:xfrm>
          <a:prstGeom prst="rect">
            <a:avLst/>
          </a:prstGeom>
          <a:noFill/>
        </p:spPr>
        <p:txBody>
          <a:bodyPr wrap="square">
            <a:spAutoFit/>
          </a:bodyPr>
          <a:lstStyle/>
          <a:p>
            <a:pPr algn="l" fontAlgn="base"/>
            <a:r>
              <a:rPr lang="en-GB" sz="1600" b="1" i="0" dirty="0">
                <a:solidFill>
                  <a:srgbClr val="223366"/>
                </a:solidFill>
                <a:effectLst/>
                <a:latin typeface="+mj-lt"/>
              </a:rPr>
              <a:t>HTML Hyper Link:</a:t>
            </a:r>
          </a:p>
        </p:txBody>
      </p:sp>
      <p:sp>
        <p:nvSpPr>
          <p:cNvPr id="2" name="TextBox 1">
            <a:extLst>
              <a:ext uri="{FF2B5EF4-FFF2-40B4-BE49-F238E27FC236}">
                <a16:creationId xmlns:a16="http://schemas.microsoft.com/office/drawing/2014/main" id="{09C67768-1F95-1A46-F778-0D410D6B5ADC}"/>
              </a:ext>
            </a:extLst>
          </p:cNvPr>
          <p:cNvSpPr txBox="1"/>
          <p:nvPr/>
        </p:nvSpPr>
        <p:spPr>
          <a:xfrm>
            <a:off x="137160" y="1021080"/>
            <a:ext cx="4320752" cy="3395801"/>
          </a:xfrm>
          <a:prstGeom prst="rect">
            <a:avLst/>
          </a:prstGeom>
          <a:noFill/>
        </p:spPr>
        <p:txBody>
          <a:bodyPr wrap="square">
            <a:spAutoFit/>
          </a:bodyPr>
          <a:lstStyle/>
          <a:p>
            <a:pPr fontAlgn="base">
              <a:spcAft>
                <a:spcPts val="750"/>
              </a:spcAft>
            </a:pPr>
            <a:r>
              <a:rPr lang="en-IN" sz="1400" spc="-10" dirty="0">
                <a:solidFill>
                  <a:schemeClr val="tx1"/>
                </a:solidFill>
                <a:effectLst/>
                <a:latin typeface="Arial "/>
                <a:ea typeface="Times New Roman" panose="02020603050405020304" pitchFamily="18" charset="0"/>
              </a:rPr>
              <a:t>&lt;a&gt; - Anchor Tag is used to create hyper links</a:t>
            </a:r>
          </a:p>
          <a:p>
            <a:pPr fontAlgn="base">
              <a:spcAft>
                <a:spcPts val="750"/>
              </a:spcAft>
            </a:pPr>
            <a:r>
              <a:rPr lang="en-IN" sz="1400" b="1" spc="-10" dirty="0">
                <a:solidFill>
                  <a:schemeClr val="tx1"/>
                </a:solidFill>
                <a:effectLst/>
                <a:latin typeface="Arial "/>
                <a:ea typeface="Times New Roman" panose="02020603050405020304" pitchFamily="18" charset="0"/>
              </a:rPr>
              <a:t>Syntax: </a:t>
            </a:r>
            <a:r>
              <a:rPr lang="en-IN" sz="1400" spc="-10" dirty="0">
                <a:solidFill>
                  <a:schemeClr val="tx1"/>
                </a:solidFill>
                <a:effectLst/>
                <a:latin typeface="Arial "/>
                <a:ea typeface="Times New Roman" panose="02020603050405020304" pitchFamily="18" charset="0"/>
              </a:rPr>
              <a:t>&lt;a    </a:t>
            </a:r>
            <a:r>
              <a:rPr lang="en-IN" sz="1400" spc="-10" dirty="0" err="1">
                <a:solidFill>
                  <a:schemeClr val="tx1"/>
                </a:solidFill>
                <a:effectLst/>
                <a:latin typeface="Arial "/>
                <a:ea typeface="Times New Roman" panose="02020603050405020304" pitchFamily="18" charset="0"/>
              </a:rPr>
              <a:t>href</a:t>
            </a:r>
            <a:r>
              <a:rPr lang="en-IN" sz="1400" spc="-10" dirty="0">
                <a:solidFill>
                  <a:schemeClr val="tx1"/>
                </a:solidFill>
                <a:effectLst/>
                <a:latin typeface="Arial "/>
                <a:ea typeface="Times New Roman" panose="02020603050405020304" pitchFamily="18" charset="0"/>
              </a:rPr>
              <a:t>=“ link on which you want to redirect ”&gt; </a:t>
            </a:r>
            <a:r>
              <a:rPr lang="en-IN" sz="1400" spc="-10" dirty="0" err="1">
                <a:solidFill>
                  <a:schemeClr val="tx1"/>
                </a:solidFill>
                <a:effectLst/>
                <a:latin typeface="Arial "/>
                <a:ea typeface="Times New Roman" panose="02020603050405020304" pitchFamily="18" charset="0"/>
              </a:rPr>
              <a:t>LinkText</a:t>
            </a:r>
            <a:r>
              <a:rPr lang="en-IN" sz="1400" spc="-10" dirty="0">
                <a:solidFill>
                  <a:schemeClr val="tx1"/>
                </a:solidFill>
                <a:effectLst/>
                <a:latin typeface="Arial "/>
                <a:ea typeface="Times New Roman" panose="02020603050405020304" pitchFamily="18" charset="0"/>
              </a:rPr>
              <a:t> &lt;/a&gt;</a:t>
            </a:r>
          </a:p>
          <a:p>
            <a:pPr fontAlgn="base">
              <a:spcAft>
                <a:spcPts val="750"/>
              </a:spcAft>
            </a:pPr>
            <a:r>
              <a:rPr lang="en-IN" sz="1400" b="1" spc="-10" dirty="0">
                <a:solidFill>
                  <a:schemeClr val="tx1"/>
                </a:solidFill>
                <a:effectLst/>
                <a:latin typeface="Arial "/>
                <a:ea typeface="Times New Roman" panose="02020603050405020304" pitchFamily="18" charset="0"/>
              </a:rPr>
              <a:t>Attributes:</a:t>
            </a:r>
          </a:p>
          <a:p>
            <a:pPr fontAlgn="base">
              <a:spcAft>
                <a:spcPts val="750"/>
              </a:spcAft>
            </a:pPr>
            <a:r>
              <a:rPr lang="en-IN" sz="1400" spc="-10" dirty="0">
                <a:solidFill>
                  <a:schemeClr val="tx1"/>
                </a:solidFill>
                <a:effectLst/>
                <a:latin typeface="Arial "/>
                <a:ea typeface="Times New Roman" panose="02020603050405020304" pitchFamily="18" charset="0"/>
              </a:rPr>
              <a:t>target – used to give location where to open the link content</a:t>
            </a:r>
          </a:p>
          <a:p>
            <a:pPr fontAlgn="base">
              <a:spcAft>
                <a:spcPts val="750"/>
              </a:spcAft>
            </a:pPr>
            <a:r>
              <a:rPr lang="en-IN" sz="1400" spc="-10" dirty="0">
                <a:solidFill>
                  <a:schemeClr val="tx1"/>
                </a:solidFill>
                <a:effectLst/>
                <a:latin typeface="Arial "/>
                <a:ea typeface="Times New Roman" panose="02020603050405020304" pitchFamily="18" charset="0"/>
              </a:rPr>
              <a:t>Values for target attribute - _self, _blank, _top</a:t>
            </a:r>
          </a:p>
          <a:p>
            <a:pPr fontAlgn="base">
              <a:spcAft>
                <a:spcPts val="750"/>
              </a:spcAft>
            </a:pPr>
            <a:r>
              <a:rPr lang="en-IN" sz="1400" spc="-10" dirty="0">
                <a:solidFill>
                  <a:schemeClr val="tx1"/>
                </a:solidFill>
                <a:effectLst/>
                <a:latin typeface="Arial "/>
                <a:ea typeface="Times New Roman" panose="02020603050405020304" pitchFamily="18" charset="0"/>
              </a:rPr>
              <a:t>title – used to create tooltip text</a:t>
            </a:r>
          </a:p>
          <a:p>
            <a:pPr fontAlgn="base">
              <a:spcAft>
                <a:spcPts val="750"/>
              </a:spcAft>
            </a:pPr>
            <a:r>
              <a:rPr lang="en-IN" sz="1400" b="1" spc="-10" dirty="0">
                <a:solidFill>
                  <a:schemeClr val="tx1"/>
                </a:solidFill>
                <a:effectLst/>
                <a:latin typeface="Arial "/>
                <a:ea typeface="Times New Roman" panose="02020603050405020304" pitchFamily="18" charset="0"/>
              </a:rPr>
              <a:t>Example:</a:t>
            </a:r>
          </a:p>
          <a:p>
            <a:pPr fontAlgn="base">
              <a:spcAft>
                <a:spcPts val="750"/>
              </a:spcAft>
            </a:pPr>
            <a:r>
              <a:rPr lang="en-IN" sz="1400" spc="-10" dirty="0">
                <a:solidFill>
                  <a:schemeClr val="tx1"/>
                </a:solidFill>
                <a:effectLst/>
                <a:latin typeface="Arial "/>
                <a:ea typeface="Times New Roman" panose="02020603050405020304" pitchFamily="18" charset="0"/>
              </a:rPr>
              <a:t>&lt;a </a:t>
            </a:r>
            <a:r>
              <a:rPr lang="en-IN" sz="1400" spc="-10" dirty="0" err="1">
                <a:solidFill>
                  <a:schemeClr val="tx1"/>
                </a:solidFill>
                <a:effectLst/>
                <a:latin typeface="Arial "/>
                <a:ea typeface="Times New Roman" panose="02020603050405020304" pitchFamily="18" charset="0"/>
              </a:rPr>
              <a:t>href</a:t>
            </a:r>
            <a:r>
              <a:rPr lang="en-IN" sz="1400" spc="-10" dirty="0">
                <a:solidFill>
                  <a:schemeClr val="tx1"/>
                </a:solidFill>
                <a:effectLst/>
                <a:latin typeface="Arial "/>
                <a:ea typeface="Times New Roman" panose="02020603050405020304" pitchFamily="18" charset="0"/>
              </a:rPr>
              <a:t>=“https://www.edunetfoundation.org” target=“_blank” title=“link for </a:t>
            </a:r>
            <a:r>
              <a:rPr lang="en-IN" sz="1400" spc="-10" dirty="0" err="1">
                <a:solidFill>
                  <a:schemeClr val="tx1"/>
                </a:solidFill>
                <a:effectLst/>
                <a:latin typeface="Arial "/>
                <a:ea typeface="Times New Roman" panose="02020603050405020304" pitchFamily="18" charset="0"/>
              </a:rPr>
              <a:t>Edunet</a:t>
            </a:r>
            <a:r>
              <a:rPr lang="en-IN" sz="1400" spc="-10" dirty="0">
                <a:solidFill>
                  <a:schemeClr val="tx1"/>
                </a:solidFill>
                <a:effectLst/>
                <a:latin typeface="Arial "/>
                <a:ea typeface="Times New Roman" panose="02020603050405020304" pitchFamily="18" charset="0"/>
              </a:rPr>
              <a:t> Foundation Website”&gt; Visit </a:t>
            </a:r>
            <a:r>
              <a:rPr lang="en-IN" sz="1400" spc="-10" dirty="0" err="1">
                <a:solidFill>
                  <a:schemeClr val="tx1"/>
                </a:solidFill>
                <a:effectLst/>
                <a:latin typeface="Arial "/>
                <a:ea typeface="Times New Roman" panose="02020603050405020304" pitchFamily="18" charset="0"/>
              </a:rPr>
              <a:t>Edune</a:t>
            </a:r>
            <a:r>
              <a:rPr lang="en-IN" spc="-10" dirty="0" err="1">
                <a:solidFill>
                  <a:schemeClr val="tx1"/>
                </a:solidFill>
                <a:latin typeface="Arial "/>
                <a:ea typeface="Times New Roman" panose="02020603050405020304" pitchFamily="18" charset="0"/>
              </a:rPr>
              <a:t>t</a:t>
            </a:r>
            <a:r>
              <a:rPr lang="en-IN" spc="-10" dirty="0">
                <a:solidFill>
                  <a:schemeClr val="tx1"/>
                </a:solidFill>
                <a:latin typeface="Arial "/>
                <a:ea typeface="Times New Roman" panose="02020603050405020304" pitchFamily="18" charset="0"/>
              </a:rPr>
              <a:t> Foundation!</a:t>
            </a:r>
            <a:r>
              <a:rPr lang="en-IN" sz="1400" spc="-10" dirty="0">
                <a:solidFill>
                  <a:schemeClr val="tx1"/>
                </a:solidFill>
                <a:effectLst/>
                <a:latin typeface="Arial "/>
                <a:ea typeface="Times New Roman" panose="02020603050405020304" pitchFamily="18" charset="0"/>
              </a:rPr>
              <a:t>&lt;/a&gt;</a:t>
            </a:r>
          </a:p>
        </p:txBody>
      </p:sp>
      <p:pic>
        <p:nvPicPr>
          <p:cNvPr id="5" name="Picture 4">
            <a:extLst>
              <a:ext uri="{FF2B5EF4-FFF2-40B4-BE49-F238E27FC236}">
                <a16:creationId xmlns:a16="http://schemas.microsoft.com/office/drawing/2014/main" id="{F92D6AFC-00C5-764B-E1AE-54D0ED6D07C7}"/>
              </a:ext>
            </a:extLst>
          </p:cNvPr>
          <p:cNvPicPr>
            <a:picLocks noChangeAspect="1"/>
          </p:cNvPicPr>
          <p:nvPr/>
        </p:nvPicPr>
        <p:blipFill>
          <a:blip r:embed="rId3"/>
          <a:stretch>
            <a:fillRect/>
          </a:stretch>
        </p:blipFill>
        <p:spPr>
          <a:xfrm>
            <a:off x="5146965" y="2234243"/>
            <a:ext cx="3424316" cy="2421893"/>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
        <p:nvSpPr>
          <p:cNvPr id="7" name="TextBox 6">
            <a:extLst>
              <a:ext uri="{FF2B5EF4-FFF2-40B4-BE49-F238E27FC236}">
                <a16:creationId xmlns:a16="http://schemas.microsoft.com/office/drawing/2014/main" id="{A6648F58-EEB7-06BA-5265-BF1738B41025}"/>
              </a:ext>
            </a:extLst>
          </p:cNvPr>
          <p:cNvSpPr txBox="1"/>
          <p:nvPr/>
        </p:nvSpPr>
        <p:spPr>
          <a:xfrm>
            <a:off x="4858194" y="1522326"/>
            <a:ext cx="3812147" cy="646331"/>
          </a:xfrm>
          <a:prstGeom prst="rect">
            <a:avLst/>
          </a:prstGeom>
          <a:noFill/>
        </p:spPr>
        <p:txBody>
          <a:bodyPr wrap="square">
            <a:spAutoFit/>
          </a:bodyPr>
          <a:lstStyle/>
          <a:p>
            <a:pPr algn="ctr" fontAlgn="base">
              <a:spcAft>
                <a:spcPts val="750"/>
              </a:spcAft>
            </a:pPr>
            <a:r>
              <a:rPr lang="en-IN" sz="1200" spc="-10" dirty="0">
                <a:solidFill>
                  <a:srgbClr val="000000"/>
                </a:solidFill>
                <a:effectLst/>
                <a:latin typeface="Arial "/>
                <a:ea typeface="Times New Roman" panose="02020603050405020304" pitchFamily="18" charset="0"/>
              </a:rPr>
              <a:t>When User clicks on Visit </a:t>
            </a:r>
            <a:r>
              <a:rPr lang="en-IN" sz="1200" spc="-10" dirty="0" err="1">
                <a:solidFill>
                  <a:srgbClr val="000000"/>
                </a:solidFill>
                <a:effectLst/>
                <a:latin typeface="Arial "/>
                <a:ea typeface="Times New Roman" panose="02020603050405020304" pitchFamily="18" charset="0"/>
              </a:rPr>
              <a:t>Edunet</a:t>
            </a:r>
            <a:r>
              <a:rPr lang="en-IN" sz="1200" spc="-10" dirty="0">
                <a:solidFill>
                  <a:srgbClr val="000000"/>
                </a:solidFill>
                <a:effectLst/>
                <a:latin typeface="Arial "/>
                <a:ea typeface="Times New Roman" panose="02020603050405020304" pitchFamily="18" charset="0"/>
              </a:rPr>
              <a:t> Foundation Link, HTML page will be redirected to </a:t>
            </a:r>
            <a:r>
              <a:rPr lang="en-IN" sz="1200" spc="-10" dirty="0" err="1">
                <a:solidFill>
                  <a:srgbClr val="000000"/>
                </a:solidFill>
                <a:effectLst/>
                <a:latin typeface="Arial "/>
                <a:ea typeface="Times New Roman" panose="02020603050405020304" pitchFamily="18" charset="0"/>
              </a:rPr>
              <a:t>Edunet</a:t>
            </a:r>
            <a:r>
              <a:rPr lang="en-IN" sz="1200" spc="-10" dirty="0">
                <a:solidFill>
                  <a:srgbClr val="000000"/>
                </a:solidFill>
                <a:effectLst/>
                <a:latin typeface="Arial "/>
                <a:ea typeface="Times New Roman" panose="02020603050405020304" pitchFamily="18" charset="0"/>
              </a:rPr>
              <a:t> Foundation Website</a:t>
            </a:r>
          </a:p>
        </p:txBody>
      </p:sp>
      <p:sp>
        <p:nvSpPr>
          <p:cNvPr id="6" name="Rectangle 5">
            <a:extLst>
              <a:ext uri="{FF2B5EF4-FFF2-40B4-BE49-F238E27FC236}">
                <a16:creationId xmlns:a16="http://schemas.microsoft.com/office/drawing/2014/main" id="{F6F9E78E-F352-440A-FC1E-868931EA886D}"/>
              </a:ext>
            </a:extLst>
          </p:cNvPr>
          <p:cNvSpPr/>
          <p:nvPr/>
        </p:nvSpPr>
        <p:spPr>
          <a:xfrm>
            <a:off x="5600700" y="1123950"/>
            <a:ext cx="2346960" cy="332790"/>
          </a:xfrm>
          <a:prstGeom prst="rect">
            <a:avLst/>
          </a:prstGeom>
          <a:ln w="952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Visit </a:t>
            </a:r>
            <a:r>
              <a:rPr lang="en-US" b="1" dirty="0" err="1"/>
              <a:t>Edunet</a:t>
            </a:r>
            <a:r>
              <a:rPr lang="en-US" b="1" dirty="0"/>
              <a:t> Foundation</a:t>
            </a:r>
          </a:p>
        </p:txBody>
      </p:sp>
    </p:spTree>
    <p:extLst>
      <p:ext uri="{BB962C8B-B14F-4D97-AF65-F5344CB8AC3E}">
        <p14:creationId xmlns:p14="http://schemas.microsoft.com/office/powerpoint/2010/main" val="41963024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4B7BE53F-B60D-8D56-3B02-F9B90EF45D8F}"/>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1B6273D2-6751-1788-4E87-1F1CF778E874}"/>
              </a:ext>
            </a:extLst>
          </p:cNvPr>
          <p:cNvSpPr txBox="1">
            <a:spLocks/>
          </p:cNvSpPr>
          <p:nvPr/>
        </p:nvSpPr>
        <p:spPr>
          <a:xfrm>
            <a:off x="1737647" y="2338487"/>
            <a:ext cx="5666589" cy="466526"/>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rPr>
              <a:t>Lab 12 : Create a Hyperlink to redirect to another Page</a:t>
            </a:r>
            <a:r>
              <a:rPr lang="en-US" sz="1600" b="1" dirty="0">
                <a:solidFill>
                  <a:schemeClr val="tx1"/>
                </a:solidFill>
              </a:rPr>
              <a:t> </a:t>
            </a:r>
            <a:endParaRPr lang="en-IN" sz="1600" b="1" dirty="0">
              <a:solidFill>
                <a:schemeClr val="tx1"/>
              </a:solidFill>
            </a:endParaRPr>
          </a:p>
        </p:txBody>
      </p:sp>
    </p:spTree>
    <p:extLst>
      <p:ext uri="{BB962C8B-B14F-4D97-AF65-F5344CB8AC3E}">
        <p14:creationId xmlns:p14="http://schemas.microsoft.com/office/powerpoint/2010/main" val="1905298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7848" y="627874"/>
            <a:ext cx="5511114" cy="338554"/>
          </a:xfrm>
          <a:prstGeom prst="rect">
            <a:avLst/>
          </a:prstGeom>
          <a:noFill/>
        </p:spPr>
        <p:txBody>
          <a:bodyPr wrap="square">
            <a:spAutoFit/>
          </a:bodyPr>
          <a:lstStyle/>
          <a:p>
            <a:pPr algn="l" fontAlgn="base"/>
            <a:r>
              <a:rPr lang="en-GB" sz="1600" b="1" i="0">
                <a:solidFill>
                  <a:srgbClr val="223366"/>
                </a:solidFill>
                <a:effectLst/>
                <a:latin typeface="+mj-lt"/>
              </a:rPr>
              <a:t>HTML Form:</a:t>
            </a:r>
          </a:p>
        </p:txBody>
      </p:sp>
      <p:sp>
        <p:nvSpPr>
          <p:cNvPr id="2" name="TextBox 1">
            <a:extLst>
              <a:ext uri="{FF2B5EF4-FFF2-40B4-BE49-F238E27FC236}">
                <a16:creationId xmlns:a16="http://schemas.microsoft.com/office/drawing/2014/main" id="{09C67768-1F95-1A46-F778-0D410D6B5ADC}"/>
              </a:ext>
            </a:extLst>
          </p:cNvPr>
          <p:cNvSpPr txBox="1"/>
          <p:nvPr/>
        </p:nvSpPr>
        <p:spPr>
          <a:xfrm>
            <a:off x="129540" y="1041409"/>
            <a:ext cx="4442460" cy="2246769"/>
          </a:xfrm>
          <a:prstGeom prst="rect">
            <a:avLst/>
          </a:prstGeom>
          <a:noFill/>
        </p:spPr>
        <p:txBody>
          <a:bodyPr wrap="square">
            <a:spAutoFit/>
          </a:bodyPr>
          <a:lstStyle/>
          <a:p>
            <a:r>
              <a:rPr lang="en-US" sz="1400" dirty="0">
                <a:latin typeface="Arial"/>
                <a:ea typeface="+mn-lt"/>
                <a:cs typeface="+mn-lt"/>
              </a:rPr>
              <a:t>HTML Forms are required to collect different kinds of user inputs, such as contact details like name, email address, phone numbers, or details like credit card information, etc.</a:t>
            </a:r>
          </a:p>
          <a:p>
            <a:endParaRPr lang="en-US" dirty="0">
              <a:ea typeface="+mn-lt"/>
              <a:cs typeface="+mn-lt"/>
            </a:endParaRPr>
          </a:p>
          <a:p>
            <a:r>
              <a:rPr lang="en-US" sz="1400" b="1" dirty="0">
                <a:latin typeface="Arial"/>
                <a:ea typeface="+mn-lt"/>
                <a:cs typeface="+mn-lt"/>
              </a:rPr>
              <a:t>Syntax:</a:t>
            </a:r>
          </a:p>
          <a:p>
            <a:pPr marL="283464"/>
            <a:r>
              <a:rPr lang="en-US" sz="1400" dirty="0">
                <a:latin typeface="Arial"/>
                <a:ea typeface="+mn-lt"/>
                <a:cs typeface="+mn-lt"/>
              </a:rPr>
              <a:t>&lt;form&gt;</a:t>
            </a:r>
          </a:p>
          <a:p>
            <a:pPr marL="283464"/>
            <a:r>
              <a:rPr lang="en-US" sz="1400" dirty="0">
                <a:latin typeface="Arial"/>
                <a:ea typeface="+mn-lt"/>
                <a:cs typeface="+mn-lt"/>
              </a:rPr>
              <a:t>    - - - -</a:t>
            </a:r>
          </a:p>
          <a:p>
            <a:pPr marL="283464"/>
            <a:r>
              <a:rPr lang="en-US" dirty="0">
                <a:ea typeface="+mn-lt"/>
                <a:cs typeface="+mn-lt"/>
              </a:rPr>
              <a:t>    - - - -</a:t>
            </a:r>
          </a:p>
          <a:p>
            <a:pPr marL="283464"/>
            <a:r>
              <a:rPr lang="en-US" sz="1400" dirty="0">
                <a:latin typeface="Arial"/>
                <a:ea typeface="+mn-lt"/>
                <a:cs typeface="+mn-lt"/>
              </a:rPr>
              <a:t>&lt;/form&gt;</a:t>
            </a:r>
          </a:p>
        </p:txBody>
      </p:sp>
      <p:pic>
        <p:nvPicPr>
          <p:cNvPr id="6" name="Picture 7" descr="Table&#10;&#10;Description automatically generated">
            <a:extLst>
              <a:ext uri="{FF2B5EF4-FFF2-40B4-BE49-F238E27FC236}">
                <a16:creationId xmlns:a16="http://schemas.microsoft.com/office/drawing/2014/main" id="{29D84FB0-C71F-F4B7-BBF3-E6C3C695B310}"/>
              </a:ext>
            </a:extLst>
          </p:cNvPr>
          <p:cNvPicPr>
            <a:picLocks noChangeAspect="1"/>
          </p:cNvPicPr>
          <p:nvPr/>
        </p:nvPicPr>
        <p:blipFill rotWithShape="1">
          <a:blip r:embed="rId3"/>
          <a:stretch/>
        </p:blipFill>
        <p:spPr>
          <a:xfrm>
            <a:off x="4572000" y="1207770"/>
            <a:ext cx="4523450" cy="3394710"/>
          </a:xfrm>
          <a:prstGeom prst="rect">
            <a:avLst/>
          </a:prstGeom>
        </p:spPr>
      </p:pic>
    </p:spTree>
    <p:extLst>
      <p:ext uri="{BB962C8B-B14F-4D97-AF65-F5344CB8AC3E}">
        <p14:creationId xmlns:p14="http://schemas.microsoft.com/office/powerpoint/2010/main" val="28204314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4179" y="627874"/>
            <a:ext cx="5511114" cy="338554"/>
          </a:xfrm>
          <a:prstGeom prst="rect">
            <a:avLst/>
          </a:prstGeom>
          <a:noFill/>
        </p:spPr>
        <p:txBody>
          <a:bodyPr wrap="square">
            <a:spAutoFit/>
          </a:bodyPr>
          <a:lstStyle/>
          <a:p>
            <a:pPr algn="l" fontAlgn="base"/>
            <a:r>
              <a:rPr lang="en-GB" sz="1600" b="1" i="0" dirty="0">
                <a:solidFill>
                  <a:srgbClr val="223366"/>
                </a:solidFill>
                <a:effectLst/>
                <a:latin typeface="+mj-lt"/>
              </a:rPr>
              <a:t>HTML  Form Sub Tags:</a:t>
            </a:r>
          </a:p>
        </p:txBody>
      </p:sp>
      <p:sp>
        <p:nvSpPr>
          <p:cNvPr id="2" name="TextBox 1">
            <a:extLst>
              <a:ext uri="{FF2B5EF4-FFF2-40B4-BE49-F238E27FC236}">
                <a16:creationId xmlns:a16="http://schemas.microsoft.com/office/drawing/2014/main" id="{09C67768-1F95-1A46-F778-0D410D6B5ADC}"/>
              </a:ext>
            </a:extLst>
          </p:cNvPr>
          <p:cNvSpPr txBox="1"/>
          <p:nvPr/>
        </p:nvSpPr>
        <p:spPr>
          <a:xfrm>
            <a:off x="137894" y="1041127"/>
            <a:ext cx="6902986" cy="2893100"/>
          </a:xfrm>
          <a:prstGeom prst="rect">
            <a:avLst/>
          </a:prstGeom>
          <a:noFill/>
        </p:spPr>
        <p:txBody>
          <a:bodyPr wrap="square">
            <a:spAutoFit/>
          </a:bodyPr>
          <a:lstStyle/>
          <a:p>
            <a:r>
              <a:rPr lang="en-IN" dirty="0">
                <a:solidFill>
                  <a:schemeClr val="tx1"/>
                </a:solidFill>
                <a:ea typeface="+mn-lt"/>
                <a:cs typeface="+mn-lt"/>
              </a:rPr>
              <a:t>&lt;input&gt; - Input tag is used to take input from user</a:t>
            </a:r>
          </a:p>
          <a:p>
            <a:endParaRPr lang="en-IN" dirty="0">
              <a:solidFill>
                <a:schemeClr val="tx1"/>
              </a:solidFill>
              <a:ea typeface="+mn-lt"/>
              <a:cs typeface="+mn-lt"/>
            </a:endParaRPr>
          </a:p>
          <a:p>
            <a:r>
              <a:rPr lang="en-IN" dirty="0">
                <a:solidFill>
                  <a:schemeClr val="tx1"/>
                </a:solidFill>
                <a:ea typeface="+mn-lt"/>
                <a:cs typeface="+mn-lt"/>
              </a:rPr>
              <a:t>	Attribute of input tag is type</a:t>
            </a:r>
          </a:p>
          <a:p>
            <a:r>
              <a:rPr lang="en-IN" dirty="0">
                <a:solidFill>
                  <a:schemeClr val="tx1"/>
                </a:solidFill>
                <a:ea typeface="+mn-lt"/>
                <a:cs typeface="+mn-lt"/>
              </a:rPr>
              <a:t>	different values of type attribute create different types of input</a:t>
            </a:r>
          </a:p>
          <a:p>
            <a:endParaRPr lang="en-IN" dirty="0">
              <a:solidFill>
                <a:schemeClr val="tx1"/>
              </a:solidFill>
              <a:ea typeface="+mn-lt"/>
              <a:cs typeface="+mn-lt"/>
            </a:endParaRPr>
          </a:p>
          <a:p>
            <a:r>
              <a:rPr lang="en-IN" dirty="0">
                <a:solidFill>
                  <a:schemeClr val="tx1"/>
                </a:solidFill>
                <a:ea typeface="+mn-lt"/>
                <a:cs typeface="+mn-lt"/>
              </a:rPr>
              <a:t>Type = text – Create textbox</a:t>
            </a:r>
          </a:p>
          <a:p>
            <a:r>
              <a:rPr lang="en-IN" dirty="0">
                <a:solidFill>
                  <a:schemeClr val="tx1"/>
                </a:solidFill>
                <a:ea typeface="+mn-lt"/>
                <a:cs typeface="+mn-lt"/>
              </a:rPr>
              <a:t>Type = password – Create textbox but text is in not visible form</a:t>
            </a:r>
          </a:p>
          <a:p>
            <a:r>
              <a:rPr lang="en-IN" dirty="0">
                <a:solidFill>
                  <a:schemeClr val="tx1"/>
                </a:solidFill>
                <a:ea typeface="+mn-lt"/>
                <a:cs typeface="+mn-lt"/>
              </a:rPr>
              <a:t>Type = number – Create a scroll up and down for number value</a:t>
            </a:r>
          </a:p>
          <a:p>
            <a:r>
              <a:rPr lang="en-IN" dirty="0">
                <a:solidFill>
                  <a:schemeClr val="tx1"/>
                </a:solidFill>
                <a:ea typeface="+mn-lt"/>
                <a:cs typeface="+mn-lt"/>
              </a:rPr>
              <a:t>Type = radio – Create radio button</a:t>
            </a:r>
          </a:p>
          <a:p>
            <a:r>
              <a:rPr lang="en-IN" dirty="0">
                <a:solidFill>
                  <a:schemeClr val="tx1"/>
                </a:solidFill>
                <a:ea typeface="+mn-lt"/>
                <a:cs typeface="+mn-lt"/>
              </a:rPr>
              <a:t>Type = checkbox – Create checkbox</a:t>
            </a:r>
          </a:p>
          <a:p>
            <a:r>
              <a:rPr lang="en-IN" dirty="0">
                <a:solidFill>
                  <a:schemeClr val="tx1"/>
                </a:solidFill>
                <a:ea typeface="+mn-lt"/>
                <a:cs typeface="+mn-lt"/>
              </a:rPr>
              <a:t>Type = file – Create option for file uploading</a:t>
            </a:r>
          </a:p>
          <a:p>
            <a:r>
              <a:rPr lang="en-IN" dirty="0">
                <a:solidFill>
                  <a:schemeClr val="tx1"/>
                </a:solidFill>
                <a:ea typeface="+mn-lt"/>
                <a:cs typeface="+mn-lt"/>
              </a:rPr>
              <a:t>Type = submit – Create submit button</a:t>
            </a:r>
          </a:p>
          <a:p>
            <a:r>
              <a:rPr lang="en-IN" dirty="0">
                <a:solidFill>
                  <a:schemeClr val="tx1"/>
                </a:solidFill>
                <a:ea typeface="+mn-lt"/>
                <a:cs typeface="+mn-lt"/>
              </a:rPr>
              <a:t>Type = reset – Create reset button</a:t>
            </a:r>
          </a:p>
        </p:txBody>
      </p:sp>
    </p:spTree>
    <p:extLst>
      <p:ext uri="{BB962C8B-B14F-4D97-AF65-F5344CB8AC3E}">
        <p14:creationId xmlns:p14="http://schemas.microsoft.com/office/powerpoint/2010/main" val="14521829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3897" y="627874"/>
            <a:ext cx="5511114" cy="338554"/>
          </a:xfrm>
          <a:prstGeom prst="rect">
            <a:avLst/>
          </a:prstGeom>
          <a:noFill/>
        </p:spPr>
        <p:txBody>
          <a:bodyPr wrap="square">
            <a:spAutoFit/>
          </a:bodyPr>
          <a:lstStyle/>
          <a:p>
            <a:pPr algn="l" fontAlgn="base"/>
            <a:r>
              <a:rPr lang="en-GB" sz="1600" b="1" i="0" dirty="0">
                <a:solidFill>
                  <a:srgbClr val="223366"/>
                </a:solidFill>
                <a:effectLst/>
                <a:latin typeface="+mj-lt"/>
              </a:rPr>
              <a:t>HTML  Form Sub Tags:</a:t>
            </a:r>
          </a:p>
        </p:txBody>
      </p:sp>
      <p:sp>
        <p:nvSpPr>
          <p:cNvPr id="2" name="TextBox 1">
            <a:extLst>
              <a:ext uri="{FF2B5EF4-FFF2-40B4-BE49-F238E27FC236}">
                <a16:creationId xmlns:a16="http://schemas.microsoft.com/office/drawing/2014/main" id="{09C67768-1F95-1A46-F778-0D410D6B5ADC}"/>
              </a:ext>
            </a:extLst>
          </p:cNvPr>
          <p:cNvSpPr txBox="1"/>
          <p:nvPr/>
        </p:nvSpPr>
        <p:spPr>
          <a:xfrm>
            <a:off x="126323" y="1045078"/>
            <a:ext cx="5695357" cy="2462213"/>
          </a:xfrm>
          <a:prstGeom prst="rect">
            <a:avLst/>
          </a:prstGeom>
          <a:noFill/>
        </p:spPr>
        <p:txBody>
          <a:bodyPr wrap="square">
            <a:spAutoFit/>
          </a:bodyPr>
          <a:lstStyle/>
          <a:p>
            <a:pPr marL="173736" indent="-173736">
              <a:buClr>
                <a:srgbClr val="223366"/>
              </a:buClr>
              <a:buFont typeface="Arial" panose="020B0604020202020204" pitchFamily="34" charset="0"/>
              <a:buChar char="•"/>
            </a:pPr>
            <a:r>
              <a:rPr lang="en-IN" dirty="0">
                <a:solidFill>
                  <a:schemeClr val="tx1"/>
                </a:solidFill>
                <a:ea typeface="+mn-lt"/>
                <a:cs typeface="+mn-lt"/>
              </a:rPr>
              <a:t>To create drop-down list</a:t>
            </a:r>
          </a:p>
          <a:p>
            <a:r>
              <a:rPr lang="en-IN" dirty="0">
                <a:solidFill>
                  <a:schemeClr val="tx1"/>
                </a:solidFill>
                <a:ea typeface="+mn-lt"/>
                <a:cs typeface="+mn-lt"/>
              </a:rPr>
              <a:t>	&lt;select&gt;</a:t>
            </a:r>
          </a:p>
          <a:p>
            <a:r>
              <a:rPr lang="en-IN" dirty="0">
                <a:solidFill>
                  <a:schemeClr val="tx1"/>
                </a:solidFill>
                <a:ea typeface="+mn-lt"/>
                <a:cs typeface="+mn-lt"/>
              </a:rPr>
              <a:t>		&lt;option&gt; item &lt;/option&gt;</a:t>
            </a:r>
          </a:p>
          <a:p>
            <a:r>
              <a:rPr lang="en-IN" dirty="0">
                <a:solidFill>
                  <a:schemeClr val="tx1"/>
                </a:solidFill>
                <a:ea typeface="+mn-lt"/>
                <a:cs typeface="+mn-lt"/>
              </a:rPr>
              <a:t>		&lt;option&gt; item &lt;/option&gt;</a:t>
            </a:r>
          </a:p>
          <a:p>
            <a:r>
              <a:rPr lang="en-IN" dirty="0">
                <a:solidFill>
                  <a:schemeClr val="tx1"/>
                </a:solidFill>
                <a:ea typeface="+mn-lt"/>
                <a:cs typeface="+mn-lt"/>
              </a:rPr>
              <a:t>	&lt;/select&gt;</a:t>
            </a:r>
          </a:p>
          <a:p>
            <a:endParaRPr lang="en-IN" dirty="0">
              <a:solidFill>
                <a:schemeClr val="tx1"/>
              </a:solidFill>
              <a:ea typeface="+mn-lt"/>
              <a:cs typeface="+mn-lt"/>
            </a:endParaRPr>
          </a:p>
          <a:p>
            <a:pPr marL="173736" indent="-173736">
              <a:buClr>
                <a:srgbClr val="223366"/>
              </a:buClr>
              <a:buFont typeface="Arial" panose="020B0604020202020204" pitchFamily="34" charset="0"/>
              <a:buChar char="•"/>
            </a:pPr>
            <a:r>
              <a:rPr lang="en-IN" dirty="0">
                <a:solidFill>
                  <a:schemeClr val="tx1"/>
                </a:solidFill>
                <a:ea typeface="+mn-lt"/>
                <a:cs typeface="+mn-lt"/>
              </a:rPr>
              <a:t>To create a textbox with bigger input size</a:t>
            </a:r>
          </a:p>
          <a:p>
            <a:r>
              <a:rPr lang="en-IN" dirty="0">
                <a:solidFill>
                  <a:schemeClr val="tx1"/>
                </a:solidFill>
                <a:ea typeface="+mn-lt"/>
                <a:cs typeface="+mn-lt"/>
              </a:rPr>
              <a:t>		&lt;</a:t>
            </a:r>
            <a:r>
              <a:rPr lang="en-IN" dirty="0" err="1">
                <a:solidFill>
                  <a:schemeClr val="tx1"/>
                </a:solidFill>
                <a:ea typeface="+mn-lt"/>
                <a:cs typeface="+mn-lt"/>
              </a:rPr>
              <a:t>textarea</a:t>
            </a:r>
            <a:r>
              <a:rPr lang="en-IN" dirty="0">
                <a:solidFill>
                  <a:schemeClr val="tx1"/>
                </a:solidFill>
                <a:ea typeface="+mn-lt"/>
                <a:cs typeface="+mn-lt"/>
              </a:rPr>
              <a:t>  rows=“ “  cols=“ “&gt; &lt;/</a:t>
            </a:r>
            <a:r>
              <a:rPr lang="en-IN" dirty="0" err="1">
                <a:solidFill>
                  <a:schemeClr val="tx1"/>
                </a:solidFill>
                <a:ea typeface="+mn-lt"/>
                <a:cs typeface="+mn-lt"/>
              </a:rPr>
              <a:t>textarea</a:t>
            </a:r>
            <a:r>
              <a:rPr lang="en-IN" dirty="0">
                <a:solidFill>
                  <a:schemeClr val="tx1"/>
                </a:solidFill>
                <a:ea typeface="+mn-lt"/>
                <a:cs typeface="+mn-lt"/>
              </a:rPr>
              <a:t>&gt;</a:t>
            </a:r>
          </a:p>
          <a:p>
            <a:endParaRPr lang="en-IN" dirty="0">
              <a:solidFill>
                <a:schemeClr val="tx1"/>
              </a:solidFill>
              <a:ea typeface="+mn-lt"/>
              <a:cs typeface="+mn-lt"/>
            </a:endParaRPr>
          </a:p>
          <a:p>
            <a:pPr marL="173736" indent="-173736">
              <a:buClr>
                <a:srgbClr val="223366"/>
              </a:buClr>
              <a:buFont typeface="Arial" panose="020B0604020202020204" pitchFamily="34" charset="0"/>
              <a:buChar char="•"/>
            </a:pPr>
            <a:r>
              <a:rPr lang="en-IN" dirty="0">
                <a:solidFill>
                  <a:schemeClr val="tx1"/>
                </a:solidFill>
                <a:ea typeface="+mn-lt"/>
                <a:cs typeface="+mn-lt"/>
              </a:rPr>
              <a:t>To create a button</a:t>
            </a:r>
          </a:p>
          <a:p>
            <a:r>
              <a:rPr lang="en-IN" dirty="0">
                <a:solidFill>
                  <a:schemeClr val="tx1"/>
                </a:solidFill>
                <a:ea typeface="+mn-lt"/>
                <a:cs typeface="+mn-lt"/>
              </a:rPr>
              <a:t>		&lt;button&gt; Name of button &lt;/button&gt;</a:t>
            </a:r>
          </a:p>
        </p:txBody>
      </p:sp>
    </p:spTree>
    <p:extLst>
      <p:ext uri="{BB962C8B-B14F-4D97-AF65-F5344CB8AC3E}">
        <p14:creationId xmlns:p14="http://schemas.microsoft.com/office/powerpoint/2010/main" val="3943890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52592" y="1084628"/>
            <a:ext cx="3194940" cy="3194940"/>
          </a:xfrm>
          <a:prstGeom prst="rect">
            <a:avLst/>
          </a:prstGeom>
          <a:effectLst>
            <a:outerShdw blurRad="50800" dist="38100" dir="5400000" algn="t" rotWithShape="0">
              <a:prstClr val="black">
                <a:alpha val="40000"/>
              </a:prstClr>
            </a:outerShdw>
          </a:effectLst>
        </p:spPr>
      </p:pic>
      <p:sp>
        <p:nvSpPr>
          <p:cNvPr id="2" name="TextShape 1">
            <a:extLst>
              <a:ext uri="{FF2B5EF4-FFF2-40B4-BE49-F238E27FC236}">
                <a16:creationId xmlns:a16="http://schemas.microsoft.com/office/drawing/2014/main" id="{AE6E409E-5D6D-93A9-9A83-4880A2E9AE40}"/>
              </a:ext>
            </a:extLst>
          </p:cNvPr>
          <p:cNvSpPr txBox="1"/>
          <p:nvPr/>
        </p:nvSpPr>
        <p:spPr>
          <a:xfrm>
            <a:off x="127699" y="631475"/>
            <a:ext cx="2929035" cy="334966"/>
          </a:xfrm>
          <a:prstGeom prst="rect">
            <a:avLst/>
          </a:prstGeom>
          <a:noFill/>
          <a:ln w="0">
            <a:noFill/>
          </a:ln>
        </p:spPr>
        <p:txBody>
          <a:bodyPr lIns="91440" tIns="45720" rIns="91440" bIns="45720" anchor="ctr">
            <a:normAutofit/>
          </a:bodyPr>
          <a:lstStyle/>
          <a:p>
            <a:pPr>
              <a:lnSpc>
                <a:spcPct val="90000"/>
              </a:lnSpc>
            </a:pPr>
            <a:r>
              <a:rPr lang="en-US" sz="1600" b="1" spc="-1" dirty="0">
                <a:solidFill>
                  <a:srgbClr val="213163"/>
                </a:solidFill>
                <a:latin typeface="Arial"/>
              </a:rPr>
              <a:t>Learning Objective</a:t>
            </a:r>
            <a:endParaRPr lang="en-US" sz="1600" dirty="0">
              <a:solidFill>
                <a:srgbClr val="213163"/>
              </a:solidFill>
            </a:endParaRPr>
          </a:p>
        </p:txBody>
      </p:sp>
      <p:sp>
        <p:nvSpPr>
          <p:cNvPr id="3" name="TextBox 2">
            <a:extLst>
              <a:ext uri="{FF2B5EF4-FFF2-40B4-BE49-F238E27FC236}">
                <a16:creationId xmlns:a16="http://schemas.microsoft.com/office/drawing/2014/main" id="{1EDF6685-347E-EDA9-3131-1406138EE400}"/>
              </a:ext>
            </a:extLst>
          </p:cNvPr>
          <p:cNvSpPr txBox="1"/>
          <p:nvPr/>
        </p:nvSpPr>
        <p:spPr>
          <a:xfrm>
            <a:off x="130842" y="1050252"/>
            <a:ext cx="5177049" cy="38625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300"/>
              </a:spcBef>
              <a:buClr>
                <a:srgbClr val="213163"/>
              </a:buClr>
            </a:pPr>
            <a:r>
              <a:rPr lang="en-US" dirty="0">
                <a:solidFill>
                  <a:schemeClr val="tx1"/>
                </a:solidFill>
              </a:rPr>
              <a:t>You will learn in this lesson:</a:t>
            </a:r>
          </a:p>
          <a:p>
            <a:pPr marL="182880" indent="-182880">
              <a:spcBef>
                <a:spcPts val="300"/>
              </a:spcBef>
              <a:buClr>
                <a:srgbClr val="213163"/>
              </a:buClr>
              <a:buFont typeface="Arial" panose="020B0604020202020204" pitchFamily="34" charset="0"/>
              <a:buChar char="•"/>
            </a:pPr>
            <a:r>
              <a:rPr lang="en-GB" dirty="0">
                <a:solidFill>
                  <a:schemeClr val="tx1"/>
                </a:solidFill>
              </a:rPr>
              <a:t>Different Web terminologies for understanding the web</a:t>
            </a:r>
          </a:p>
          <a:p>
            <a:pPr marL="182880" indent="-182880">
              <a:spcBef>
                <a:spcPts val="300"/>
              </a:spcBef>
              <a:buClr>
                <a:srgbClr val="213163"/>
              </a:buClr>
              <a:buFont typeface="Arial" panose="020B0604020202020204" pitchFamily="34" charset="0"/>
              <a:buChar char="•"/>
            </a:pPr>
            <a:r>
              <a:rPr lang="en-GB" dirty="0">
                <a:solidFill>
                  <a:schemeClr val="tx1"/>
                </a:solidFill>
              </a:rPr>
              <a:t>HTTP concepts</a:t>
            </a:r>
          </a:p>
          <a:p>
            <a:pPr marL="182880" indent="-182880">
              <a:spcBef>
                <a:spcPts val="300"/>
              </a:spcBef>
              <a:buClr>
                <a:srgbClr val="213163"/>
              </a:buClr>
              <a:buFont typeface="Arial" panose="020B0604020202020204" pitchFamily="34" charset="0"/>
              <a:buChar char="•"/>
            </a:pPr>
            <a:r>
              <a:rPr lang="en-GB" dirty="0">
                <a:solidFill>
                  <a:schemeClr val="tx1"/>
                </a:solidFill>
              </a:rPr>
              <a:t>Website v/s Web application</a:t>
            </a:r>
          </a:p>
          <a:p>
            <a:pPr marL="182880" indent="-182880">
              <a:spcBef>
                <a:spcPts val="300"/>
              </a:spcBef>
              <a:buClr>
                <a:srgbClr val="213163"/>
              </a:buClr>
              <a:buFont typeface="Arial" panose="020B0604020202020204" pitchFamily="34" charset="0"/>
              <a:buChar char="•"/>
            </a:pPr>
            <a:r>
              <a:rPr lang="en-GB" dirty="0">
                <a:solidFill>
                  <a:schemeClr val="tx1"/>
                </a:solidFill>
              </a:rPr>
              <a:t>HTML Structure</a:t>
            </a:r>
          </a:p>
          <a:p>
            <a:pPr marL="182880" indent="-182880">
              <a:spcBef>
                <a:spcPts val="300"/>
              </a:spcBef>
              <a:buClr>
                <a:srgbClr val="213163"/>
              </a:buClr>
              <a:buFont typeface="Arial" panose="020B0604020202020204" pitchFamily="34" charset="0"/>
              <a:buChar char="•"/>
            </a:pPr>
            <a:r>
              <a:rPr lang="en-GB" dirty="0">
                <a:solidFill>
                  <a:schemeClr val="tx1"/>
                </a:solidFill>
              </a:rPr>
              <a:t>Difference between HTML4 &amp; HTML5</a:t>
            </a:r>
          </a:p>
          <a:p>
            <a:pPr marL="182880" indent="-182880">
              <a:spcBef>
                <a:spcPts val="300"/>
              </a:spcBef>
              <a:buClr>
                <a:srgbClr val="213163"/>
              </a:buClr>
              <a:buFont typeface="Arial" panose="020B0604020202020204" pitchFamily="34" charset="0"/>
              <a:buChar char="•"/>
            </a:pPr>
            <a:r>
              <a:rPr lang="en-GB" dirty="0">
                <a:solidFill>
                  <a:schemeClr val="tx1"/>
                </a:solidFill>
              </a:rPr>
              <a:t>Formatting Tags</a:t>
            </a:r>
          </a:p>
          <a:p>
            <a:pPr marL="182880" indent="-182880">
              <a:spcBef>
                <a:spcPts val="300"/>
              </a:spcBef>
              <a:buClr>
                <a:srgbClr val="213163"/>
              </a:buClr>
              <a:buFont typeface="Arial" panose="020B0604020202020204" pitchFamily="34" charset="0"/>
              <a:buChar char="•"/>
            </a:pPr>
            <a:r>
              <a:rPr lang="en-GB" dirty="0">
                <a:solidFill>
                  <a:schemeClr val="tx1"/>
                </a:solidFill>
              </a:rPr>
              <a:t>List</a:t>
            </a:r>
          </a:p>
          <a:p>
            <a:pPr marL="182880" indent="-182880">
              <a:spcBef>
                <a:spcPts val="300"/>
              </a:spcBef>
              <a:buClr>
                <a:srgbClr val="213163"/>
              </a:buClr>
              <a:buFont typeface="Arial" panose="020B0604020202020204" pitchFamily="34" charset="0"/>
              <a:buChar char="•"/>
            </a:pPr>
            <a:r>
              <a:rPr lang="en-GB" dirty="0">
                <a:solidFill>
                  <a:schemeClr val="tx1"/>
                </a:solidFill>
              </a:rPr>
              <a:t>Link</a:t>
            </a:r>
          </a:p>
          <a:p>
            <a:pPr marL="182880" indent="-182880">
              <a:spcBef>
                <a:spcPts val="300"/>
              </a:spcBef>
              <a:buClr>
                <a:srgbClr val="213163"/>
              </a:buClr>
              <a:buFont typeface="Arial" panose="020B0604020202020204" pitchFamily="34" charset="0"/>
              <a:buChar char="•"/>
            </a:pPr>
            <a:r>
              <a:rPr lang="en-GB" dirty="0">
                <a:solidFill>
                  <a:schemeClr val="tx1"/>
                </a:solidFill>
              </a:rPr>
              <a:t>Table</a:t>
            </a:r>
          </a:p>
          <a:p>
            <a:pPr marL="182880" indent="-182880">
              <a:spcBef>
                <a:spcPts val="300"/>
              </a:spcBef>
              <a:buClr>
                <a:srgbClr val="213163"/>
              </a:buClr>
              <a:buFont typeface="Arial" panose="020B0604020202020204" pitchFamily="34" charset="0"/>
              <a:buChar char="•"/>
            </a:pPr>
            <a:r>
              <a:rPr lang="en-GB" dirty="0">
                <a:solidFill>
                  <a:schemeClr val="tx1"/>
                </a:solidFill>
              </a:rPr>
              <a:t>Form</a:t>
            </a:r>
          </a:p>
          <a:p>
            <a:pPr marL="182880" indent="-182880">
              <a:spcBef>
                <a:spcPts val="300"/>
              </a:spcBef>
              <a:buClr>
                <a:srgbClr val="213163"/>
              </a:buClr>
              <a:buFont typeface="Arial" panose="020B0604020202020204" pitchFamily="34" charset="0"/>
              <a:buChar char="•"/>
            </a:pPr>
            <a:r>
              <a:rPr lang="en-GB" dirty="0">
                <a:solidFill>
                  <a:schemeClr val="tx1"/>
                </a:solidFill>
              </a:rPr>
              <a:t>Media</a:t>
            </a:r>
          </a:p>
          <a:p>
            <a:pPr marL="182880" indent="-182880">
              <a:spcBef>
                <a:spcPts val="300"/>
              </a:spcBef>
              <a:buClr>
                <a:srgbClr val="213163"/>
              </a:buClr>
              <a:buFont typeface="Arial" panose="020B0604020202020204" pitchFamily="34" charset="0"/>
              <a:buChar char="•"/>
            </a:pPr>
            <a:r>
              <a:rPr lang="en-GB" dirty="0">
                <a:solidFill>
                  <a:schemeClr val="tx1"/>
                </a:solidFill>
              </a:rPr>
              <a:t>Graphics</a:t>
            </a:r>
          </a:p>
          <a:p>
            <a:pPr marL="182880" indent="-182880">
              <a:spcBef>
                <a:spcPts val="300"/>
              </a:spcBef>
              <a:buClr>
                <a:srgbClr val="213163"/>
              </a:buClr>
              <a:buFont typeface="Arial" panose="020B0604020202020204" pitchFamily="34" charset="0"/>
              <a:buChar char="•"/>
            </a:pPr>
            <a:r>
              <a:rPr lang="en-GB" dirty="0">
                <a:solidFill>
                  <a:schemeClr val="tx1"/>
                </a:solidFill>
              </a:rPr>
              <a:t>Block Tags</a:t>
            </a:r>
          </a:p>
          <a:p>
            <a:pPr marL="182880" indent="-182880">
              <a:spcBef>
                <a:spcPts val="300"/>
              </a:spcBef>
              <a:buClr>
                <a:srgbClr val="213163"/>
              </a:buClr>
              <a:buFont typeface="Arial" panose="020B0604020202020204" pitchFamily="34" charset="0"/>
              <a:buChar char="•"/>
            </a:pPr>
            <a:r>
              <a:rPr lang="en-GB" dirty="0">
                <a:solidFill>
                  <a:schemeClr val="tx1"/>
                </a:solidFill>
              </a:rPr>
              <a:t>Semantic Tags</a:t>
            </a:r>
          </a:p>
        </p:txBody>
      </p:sp>
    </p:spTree>
    <p:extLst>
      <p:ext uri="{BB962C8B-B14F-4D97-AF65-F5344CB8AC3E}">
        <p14:creationId xmlns:p14="http://schemas.microsoft.com/office/powerpoint/2010/main" val="42289848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4EC50A30-6334-1487-7DCE-92BD6A53CDC3}"/>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25DF0853-8988-AFD0-A2D0-EFD9FBB511C1}"/>
              </a:ext>
            </a:extLst>
          </p:cNvPr>
          <p:cNvSpPr txBox="1">
            <a:spLocks/>
          </p:cNvSpPr>
          <p:nvPr/>
        </p:nvSpPr>
        <p:spPr>
          <a:xfrm>
            <a:off x="1737647" y="2338487"/>
            <a:ext cx="5666589" cy="466526"/>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rPr>
              <a:t>Lab 13: </a:t>
            </a:r>
            <a:r>
              <a:rPr lang="en-US" sz="1600" b="1" dirty="0">
                <a:solidFill>
                  <a:schemeClr val="tx1"/>
                </a:solidFill>
                <a:hlinkClick r:id="rId4">
                  <a:extLst>
                    <a:ext uri="{A12FA001-AC4F-418D-AE19-62706E023703}">
                      <ahyp:hlinkClr xmlns:ahyp="http://schemas.microsoft.com/office/drawing/2018/hyperlinkcolor" val="tx"/>
                    </a:ext>
                  </a:extLst>
                </a:hlinkClick>
              </a:rPr>
              <a:t>Create a Registration Form</a:t>
            </a:r>
            <a:endParaRPr lang="en-IN" sz="1600" b="1" dirty="0">
              <a:solidFill>
                <a:schemeClr val="tx1"/>
              </a:solidFill>
            </a:endParaRPr>
          </a:p>
        </p:txBody>
      </p:sp>
    </p:spTree>
    <p:extLst>
      <p:ext uri="{BB962C8B-B14F-4D97-AF65-F5344CB8AC3E}">
        <p14:creationId xmlns:p14="http://schemas.microsoft.com/office/powerpoint/2010/main" val="33643425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3444" y="620254"/>
            <a:ext cx="5511114" cy="338554"/>
          </a:xfrm>
          <a:prstGeom prst="rect">
            <a:avLst/>
          </a:prstGeom>
          <a:noFill/>
        </p:spPr>
        <p:txBody>
          <a:bodyPr wrap="square">
            <a:spAutoFit/>
          </a:bodyPr>
          <a:lstStyle/>
          <a:p>
            <a:pPr algn="l" fontAlgn="base"/>
            <a:r>
              <a:rPr lang="en-GB" sz="1600" b="1" i="0" dirty="0">
                <a:solidFill>
                  <a:srgbClr val="223366"/>
                </a:solidFill>
                <a:effectLst/>
                <a:latin typeface="+mj-lt"/>
              </a:rPr>
              <a:t>HTML Form </a:t>
            </a:r>
            <a:r>
              <a:rPr lang="en-GB" sz="1600" b="1" dirty="0">
                <a:solidFill>
                  <a:srgbClr val="223366"/>
                </a:solidFill>
                <a:latin typeface="+mj-lt"/>
              </a:rPr>
              <a:t>Example Code</a:t>
            </a:r>
            <a:r>
              <a:rPr lang="en-GB" sz="1600" b="1" i="0" dirty="0">
                <a:solidFill>
                  <a:srgbClr val="223366"/>
                </a:solidFill>
                <a:effectLst/>
                <a:latin typeface="+mj-lt"/>
              </a:rPr>
              <a:t>:</a:t>
            </a:r>
          </a:p>
        </p:txBody>
      </p:sp>
      <p:pic>
        <p:nvPicPr>
          <p:cNvPr id="5" name="Picture 4" descr="A computer code with text&#10;&#10;Description automatically generated">
            <a:extLst>
              <a:ext uri="{FF2B5EF4-FFF2-40B4-BE49-F238E27FC236}">
                <a16:creationId xmlns:a16="http://schemas.microsoft.com/office/drawing/2014/main" id="{CD18DDE6-2588-63C9-0C5A-78F100EF9F59}"/>
              </a:ext>
            </a:extLst>
          </p:cNvPr>
          <p:cNvPicPr>
            <a:picLocks noChangeAspect="1"/>
          </p:cNvPicPr>
          <p:nvPr/>
        </p:nvPicPr>
        <p:blipFill>
          <a:blip r:embed="rId3"/>
          <a:stretch>
            <a:fillRect/>
          </a:stretch>
        </p:blipFill>
        <p:spPr>
          <a:xfrm>
            <a:off x="231354" y="1376033"/>
            <a:ext cx="5443950" cy="2206518"/>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5F80C2A0-D95E-F05A-18C1-E73D2AC9DA9A}"/>
              </a:ext>
            </a:extLst>
          </p:cNvPr>
          <p:cNvPicPr>
            <a:picLocks noChangeAspect="1"/>
          </p:cNvPicPr>
          <p:nvPr/>
        </p:nvPicPr>
        <p:blipFill rotWithShape="1">
          <a:blip r:embed="rId4"/>
          <a:stretch/>
        </p:blipFill>
        <p:spPr>
          <a:xfrm>
            <a:off x="5814518" y="1662796"/>
            <a:ext cx="2395928" cy="2250978"/>
          </a:xfrm>
          <a:prstGeom prst="rect">
            <a:avLst/>
          </a:prstGeom>
        </p:spPr>
      </p:pic>
      <p:sp>
        <p:nvSpPr>
          <p:cNvPr id="2" name="TextBox 1">
            <a:extLst>
              <a:ext uri="{FF2B5EF4-FFF2-40B4-BE49-F238E27FC236}">
                <a16:creationId xmlns:a16="http://schemas.microsoft.com/office/drawing/2014/main" id="{A66C7FD6-5A55-307C-061F-F94AE0B3D5FB}"/>
              </a:ext>
            </a:extLst>
          </p:cNvPr>
          <p:cNvSpPr txBox="1"/>
          <p:nvPr/>
        </p:nvSpPr>
        <p:spPr>
          <a:xfrm>
            <a:off x="690891" y="4640765"/>
            <a:ext cx="556512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5">
                  <a:extLst>
                    <a:ext uri="{A12FA001-AC4F-418D-AE19-62706E023703}">
                      <ahyp:hlinkClr xmlns:ahyp="http://schemas.microsoft.com/office/drawing/2018/hyperlinkcolor" val="tx"/>
                    </a:ext>
                  </a:extLst>
                </a:hlinkClick>
              </a:rPr>
              <a:t>https://www.w3schools.com/html/tryit.asp?filename=tryhtml_input_reset</a:t>
            </a:r>
            <a:endParaRPr lang="en-US" sz="1200" dirty="0">
              <a:solidFill>
                <a:srgbClr val="0000FF"/>
              </a:solidFill>
            </a:endParaRPr>
          </a:p>
        </p:txBody>
      </p:sp>
      <p:sp>
        <p:nvSpPr>
          <p:cNvPr id="3" name="TextBox 2">
            <a:extLst>
              <a:ext uri="{FF2B5EF4-FFF2-40B4-BE49-F238E27FC236}">
                <a16:creationId xmlns:a16="http://schemas.microsoft.com/office/drawing/2014/main" id="{9A426A74-45C0-ABAA-B9DB-5C266103D00D}"/>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8" name="Straight Connector 7">
            <a:extLst>
              <a:ext uri="{FF2B5EF4-FFF2-40B4-BE49-F238E27FC236}">
                <a16:creationId xmlns:a16="http://schemas.microsoft.com/office/drawing/2014/main" id="{BC13B9EE-C09F-3EDA-AFEB-E3B35F48608D}"/>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8332230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3444" y="620254"/>
            <a:ext cx="4296156" cy="338554"/>
          </a:xfrm>
          <a:prstGeom prst="rect">
            <a:avLst/>
          </a:prstGeom>
          <a:noFill/>
        </p:spPr>
        <p:txBody>
          <a:bodyPr wrap="square">
            <a:spAutoFit/>
          </a:bodyPr>
          <a:lstStyle/>
          <a:p>
            <a:pPr algn="l" fontAlgn="base"/>
            <a:r>
              <a:rPr lang="en-GB" sz="1600" b="1" i="0">
                <a:solidFill>
                  <a:srgbClr val="223366"/>
                </a:solidFill>
                <a:effectLst/>
                <a:latin typeface="+mj-lt"/>
              </a:rPr>
              <a:t>HTML </a:t>
            </a:r>
            <a:r>
              <a:rPr lang="en-GB" sz="1600" b="1">
                <a:solidFill>
                  <a:srgbClr val="223366"/>
                </a:solidFill>
                <a:latin typeface="+mj-lt"/>
              </a:rPr>
              <a:t>Multi Media</a:t>
            </a:r>
            <a:r>
              <a:rPr lang="en-GB" sz="1600" b="1" i="0">
                <a:solidFill>
                  <a:srgbClr val="223366"/>
                </a:solidFill>
                <a:effectLst/>
                <a:latin typeface="+mj-lt"/>
              </a:rPr>
              <a:t>:</a:t>
            </a:r>
          </a:p>
        </p:txBody>
      </p:sp>
      <p:sp>
        <p:nvSpPr>
          <p:cNvPr id="2" name="TextBox 1">
            <a:extLst>
              <a:ext uri="{FF2B5EF4-FFF2-40B4-BE49-F238E27FC236}">
                <a16:creationId xmlns:a16="http://schemas.microsoft.com/office/drawing/2014/main" id="{09C67768-1F95-1A46-F778-0D410D6B5ADC}"/>
              </a:ext>
            </a:extLst>
          </p:cNvPr>
          <p:cNvSpPr txBox="1"/>
          <p:nvPr/>
        </p:nvSpPr>
        <p:spPr>
          <a:xfrm>
            <a:off x="129540" y="1036320"/>
            <a:ext cx="7073955" cy="523220"/>
          </a:xfrm>
          <a:prstGeom prst="rect">
            <a:avLst/>
          </a:prstGeom>
          <a:noFill/>
        </p:spPr>
        <p:txBody>
          <a:bodyPr wrap="square">
            <a:spAutoFit/>
          </a:bodyPr>
          <a:lstStyle/>
          <a:p>
            <a:r>
              <a:rPr lang="en-US" sz="1400" dirty="0">
                <a:latin typeface="Arial"/>
                <a:ea typeface="+mn-lt"/>
                <a:cs typeface="+mn-lt"/>
              </a:rPr>
              <a:t>Multimedia on the web page is audio, videos, movies, and animations.</a:t>
            </a:r>
          </a:p>
          <a:p>
            <a:endParaRPr lang="en-US" sz="1400" dirty="0">
              <a:latin typeface="Arial"/>
              <a:ea typeface="+mn-lt"/>
              <a:cs typeface="+mn-lt"/>
            </a:endParaRPr>
          </a:p>
        </p:txBody>
      </p:sp>
      <p:sp>
        <p:nvSpPr>
          <p:cNvPr id="3" name="TextBox 2">
            <a:extLst>
              <a:ext uri="{FF2B5EF4-FFF2-40B4-BE49-F238E27FC236}">
                <a16:creationId xmlns:a16="http://schemas.microsoft.com/office/drawing/2014/main" id="{4A2C562F-4803-8170-D8F4-00F103F0D83C}"/>
              </a:ext>
            </a:extLst>
          </p:cNvPr>
          <p:cNvSpPr txBox="1"/>
          <p:nvPr/>
        </p:nvSpPr>
        <p:spPr>
          <a:xfrm>
            <a:off x="1511250" y="1847016"/>
            <a:ext cx="1468192" cy="307777"/>
          </a:xfrm>
          <a:prstGeom prst="rect">
            <a:avLst/>
          </a:prstGeom>
          <a:noFill/>
        </p:spPr>
        <p:txBody>
          <a:bodyPr wrap="square">
            <a:spAutoFit/>
          </a:bodyPr>
          <a:lstStyle/>
          <a:p>
            <a:pPr algn="ctr" fontAlgn="base"/>
            <a:r>
              <a:rPr lang="en-GB" b="1" i="0" dirty="0">
                <a:solidFill>
                  <a:schemeClr val="tx1"/>
                </a:solidFill>
                <a:effectLst/>
                <a:latin typeface="+mj-lt"/>
              </a:rPr>
              <a:t>Audio </a:t>
            </a:r>
            <a:r>
              <a:rPr lang="en-IN" b="1" i="0" dirty="0">
                <a:solidFill>
                  <a:schemeClr val="tx1"/>
                </a:solidFill>
                <a:effectLst/>
                <a:latin typeface="+mj-lt"/>
              </a:rPr>
              <a:t>Files</a:t>
            </a:r>
            <a:r>
              <a:rPr lang="en-GB" b="1" i="0" dirty="0">
                <a:solidFill>
                  <a:schemeClr val="tx1"/>
                </a:solidFill>
                <a:effectLst/>
                <a:latin typeface="+mj-lt"/>
              </a:rPr>
              <a:t>:</a:t>
            </a:r>
          </a:p>
        </p:txBody>
      </p:sp>
      <p:pic>
        <p:nvPicPr>
          <p:cNvPr id="6" name="Picture 7">
            <a:extLst>
              <a:ext uri="{FF2B5EF4-FFF2-40B4-BE49-F238E27FC236}">
                <a16:creationId xmlns:a16="http://schemas.microsoft.com/office/drawing/2014/main" id="{2DB17637-049D-A187-1588-22928F5E1662}"/>
              </a:ext>
            </a:extLst>
          </p:cNvPr>
          <p:cNvPicPr>
            <a:picLocks noChangeAspect="1"/>
          </p:cNvPicPr>
          <p:nvPr/>
        </p:nvPicPr>
        <p:blipFill rotWithShape="1">
          <a:blip r:embed="rId3"/>
          <a:stretch/>
        </p:blipFill>
        <p:spPr>
          <a:xfrm>
            <a:off x="657995" y="2263418"/>
            <a:ext cx="3411086" cy="610485"/>
          </a:xfrm>
          <a:prstGeom prst="rect">
            <a:avLst/>
          </a:prstGeom>
        </p:spPr>
      </p:pic>
      <p:pic>
        <p:nvPicPr>
          <p:cNvPr id="9" name="Picture 8">
            <a:extLst>
              <a:ext uri="{FF2B5EF4-FFF2-40B4-BE49-F238E27FC236}">
                <a16:creationId xmlns:a16="http://schemas.microsoft.com/office/drawing/2014/main" id="{FAA0DD3D-6107-47B8-B8CC-D180EE8E5D09}"/>
              </a:ext>
            </a:extLst>
          </p:cNvPr>
          <p:cNvPicPr>
            <a:picLocks noChangeAspect="1"/>
          </p:cNvPicPr>
          <p:nvPr/>
        </p:nvPicPr>
        <p:blipFill>
          <a:blip r:embed="rId4"/>
          <a:stretch>
            <a:fillRect/>
          </a:stretch>
        </p:blipFill>
        <p:spPr>
          <a:xfrm>
            <a:off x="657995" y="3001712"/>
            <a:ext cx="3481417" cy="688440"/>
          </a:xfrm>
          <a:prstGeom prst="rect">
            <a:avLst/>
          </a:prstGeom>
        </p:spPr>
      </p:pic>
      <p:sp>
        <p:nvSpPr>
          <p:cNvPr id="10" name="TextBox 9">
            <a:extLst>
              <a:ext uri="{FF2B5EF4-FFF2-40B4-BE49-F238E27FC236}">
                <a16:creationId xmlns:a16="http://schemas.microsoft.com/office/drawing/2014/main" id="{2D34681F-BF73-0792-3F29-486A3DD0901B}"/>
              </a:ext>
            </a:extLst>
          </p:cNvPr>
          <p:cNvSpPr txBox="1"/>
          <p:nvPr/>
        </p:nvSpPr>
        <p:spPr>
          <a:xfrm>
            <a:off x="6164560" y="1427916"/>
            <a:ext cx="1468192" cy="307777"/>
          </a:xfrm>
          <a:prstGeom prst="rect">
            <a:avLst/>
          </a:prstGeom>
          <a:noFill/>
        </p:spPr>
        <p:txBody>
          <a:bodyPr wrap="square">
            <a:spAutoFit/>
          </a:bodyPr>
          <a:lstStyle/>
          <a:p>
            <a:pPr algn="l" fontAlgn="base"/>
            <a:r>
              <a:rPr lang="en-GB" b="1" dirty="0">
                <a:solidFill>
                  <a:schemeClr val="tx1"/>
                </a:solidFill>
                <a:latin typeface="+mj-lt"/>
              </a:rPr>
              <a:t>Video</a:t>
            </a:r>
            <a:r>
              <a:rPr lang="en-GB" b="1" i="0" dirty="0">
                <a:solidFill>
                  <a:schemeClr val="tx1"/>
                </a:solidFill>
                <a:effectLst/>
                <a:latin typeface="+mj-lt"/>
              </a:rPr>
              <a:t> </a:t>
            </a:r>
            <a:r>
              <a:rPr lang="en-IN" b="1" i="0" dirty="0">
                <a:solidFill>
                  <a:schemeClr val="tx1"/>
                </a:solidFill>
                <a:effectLst/>
                <a:latin typeface="+mj-lt"/>
              </a:rPr>
              <a:t>Files</a:t>
            </a:r>
            <a:r>
              <a:rPr lang="en-GB" b="1" i="0" dirty="0">
                <a:solidFill>
                  <a:schemeClr val="tx1"/>
                </a:solidFill>
                <a:effectLst/>
                <a:latin typeface="+mj-lt"/>
              </a:rPr>
              <a:t>:</a:t>
            </a:r>
          </a:p>
        </p:txBody>
      </p:sp>
      <p:pic>
        <p:nvPicPr>
          <p:cNvPr id="13" name="Picture 12">
            <a:extLst>
              <a:ext uri="{FF2B5EF4-FFF2-40B4-BE49-F238E27FC236}">
                <a16:creationId xmlns:a16="http://schemas.microsoft.com/office/drawing/2014/main" id="{D59D3273-21D8-5262-FA60-A65CC7754751}"/>
              </a:ext>
            </a:extLst>
          </p:cNvPr>
          <p:cNvPicPr>
            <a:picLocks noChangeAspect="1"/>
          </p:cNvPicPr>
          <p:nvPr/>
        </p:nvPicPr>
        <p:blipFill>
          <a:blip r:embed="rId5"/>
          <a:stretch>
            <a:fillRect/>
          </a:stretch>
        </p:blipFill>
        <p:spPr>
          <a:xfrm>
            <a:off x="5442185" y="1844318"/>
            <a:ext cx="2650256" cy="929979"/>
          </a:xfrm>
          <a:prstGeom prst="rect">
            <a:avLst/>
          </a:prstGeom>
        </p:spPr>
      </p:pic>
      <p:pic>
        <p:nvPicPr>
          <p:cNvPr id="15" name="Picture 14">
            <a:extLst>
              <a:ext uri="{FF2B5EF4-FFF2-40B4-BE49-F238E27FC236}">
                <a16:creationId xmlns:a16="http://schemas.microsoft.com/office/drawing/2014/main" id="{BCEFAD74-9E30-CFA1-9760-49C51D87F28D}"/>
              </a:ext>
            </a:extLst>
          </p:cNvPr>
          <p:cNvPicPr>
            <a:picLocks noChangeAspect="1"/>
          </p:cNvPicPr>
          <p:nvPr/>
        </p:nvPicPr>
        <p:blipFill>
          <a:blip r:embed="rId6"/>
          <a:stretch>
            <a:fillRect/>
          </a:stretch>
        </p:blipFill>
        <p:spPr>
          <a:xfrm>
            <a:off x="5569069" y="2871582"/>
            <a:ext cx="2490404" cy="1063862"/>
          </a:xfrm>
          <a:prstGeom prst="rect">
            <a:avLst/>
          </a:prstGeom>
        </p:spPr>
      </p:pic>
      <p:sp>
        <p:nvSpPr>
          <p:cNvPr id="8" name="TextBox 7">
            <a:extLst>
              <a:ext uri="{FF2B5EF4-FFF2-40B4-BE49-F238E27FC236}">
                <a16:creationId xmlns:a16="http://schemas.microsoft.com/office/drawing/2014/main" id="{A34912CC-7EA1-6A13-A9D2-A5A5E75CB0CB}"/>
              </a:ext>
            </a:extLst>
          </p:cNvPr>
          <p:cNvSpPr txBox="1"/>
          <p:nvPr/>
        </p:nvSpPr>
        <p:spPr>
          <a:xfrm>
            <a:off x="690891" y="4640765"/>
            <a:ext cx="474216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7">
                  <a:extLst>
                    <a:ext uri="{A12FA001-AC4F-418D-AE19-62706E023703}">
                      <ahyp:hlinkClr xmlns:ahyp="http://schemas.microsoft.com/office/drawing/2018/hyperlinkcolor" val="tx"/>
                    </a:ext>
                  </a:extLst>
                </a:hlinkClick>
              </a:rPr>
              <a:t>https://www.tutorialspoint.com/html5/html5_audio_video.htm</a:t>
            </a:r>
            <a:endParaRPr lang="en-US" sz="1200" dirty="0">
              <a:solidFill>
                <a:srgbClr val="0000FF"/>
              </a:solidFill>
            </a:endParaRPr>
          </a:p>
        </p:txBody>
      </p:sp>
      <p:sp>
        <p:nvSpPr>
          <p:cNvPr id="11" name="TextBox 10">
            <a:extLst>
              <a:ext uri="{FF2B5EF4-FFF2-40B4-BE49-F238E27FC236}">
                <a16:creationId xmlns:a16="http://schemas.microsoft.com/office/drawing/2014/main" id="{CEB6F010-A14D-8B30-278D-DD21619DDD5A}"/>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12" name="Straight Connector 11">
            <a:extLst>
              <a:ext uri="{FF2B5EF4-FFF2-40B4-BE49-F238E27FC236}">
                <a16:creationId xmlns:a16="http://schemas.microsoft.com/office/drawing/2014/main" id="{79277E3B-BEF3-AC27-23A2-DAA9EC9C2637}"/>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809508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29540" y="627874"/>
            <a:ext cx="5511114" cy="338554"/>
          </a:xfrm>
          <a:prstGeom prst="rect">
            <a:avLst/>
          </a:prstGeom>
          <a:noFill/>
        </p:spPr>
        <p:txBody>
          <a:bodyPr wrap="square">
            <a:spAutoFit/>
          </a:bodyPr>
          <a:lstStyle/>
          <a:p>
            <a:pPr algn="l" fontAlgn="base"/>
            <a:r>
              <a:rPr lang="en-GB" sz="1600" b="1" i="0" dirty="0">
                <a:solidFill>
                  <a:srgbClr val="223366"/>
                </a:solidFill>
                <a:effectLst/>
                <a:latin typeface="+mj-lt"/>
              </a:rPr>
              <a:t>HTML </a:t>
            </a:r>
            <a:r>
              <a:rPr lang="en-GB" sz="1600" b="1" dirty="0">
                <a:solidFill>
                  <a:srgbClr val="223366"/>
                </a:solidFill>
                <a:latin typeface="+mj-lt"/>
              </a:rPr>
              <a:t>Graphics</a:t>
            </a:r>
            <a:r>
              <a:rPr lang="en-GB" sz="1600" b="1" i="0" dirty="0">
                <a:solidFill>
                  <a:srgbClr val="223366"/>
                </a:solidFill>
                <a:effectLst/>
                <a:latin typeface="+mj-lt"/>
              </a:rPr>
              <a:t>:</a:t>
            </a:r>
          </a:p>
        </p:txBody>
      </p:sp>
      <p:sp>
        <p:nvSpPr>
          <p:cNvPr id="2" name="TextBox 1">
            <a:extLst>
              <a:ext uri="{FF2B5EF4-FFF2-40B4-BE49-F238E27FC236}">
                <a16:creationId xmlns:a16="http://schemas.microsoft.com/office/drawing/2014/main" id="{09C67768-1F95-1A46-F778-0D410D6B5ADC}"/>
              </a:ext>
            </a:extLst>
          </p:cNvPr>
          <p:cNvSpPr txBox="1"/>
          <p:nvPr/>
        </p:nvSpPr>
        <p:spPr>
          <a:xfrm>
            <a:off x="137160" y="1033789"/>
            <a:ext cx="8740513" cy="523220"/>
          </a:xfrm>
          <a:prstGeom prst="rect">
            <a:avLst/>
          </a:prstGeom>
          <a:noFill/>
        </p:spPr>
        <p:txBody>
          <a:bodyPr wrap="square">
            <a:spAutoFit/>
          </a:bodyPr>
          <a:lstStyle/>
          <a:p>
            <a:r>
              <a:rPr lang="en-IN" sz="1400" dirty="0">
                <a:latin typeface="Arial"/>
                <a:ea typeface="+mn-lt"/>
                <a:cs typeface="+mn-lt"/>
              </a:rPr>
              <a:t>Graphics are used for everything from enhancing the appearance of Web pages to serving as the presentation and user interaction layer for full-fledged Web Applications.</a:t>
            </a:r>
          </a:p>
        </p:txBody>
      </p:sp>
      <p:sp>
        <p:nvSpPr>
          <p:cNvPr id="6" name="TextBox 5">
            <a:extLst>
              <a:ext uri="{FF2B5EF4-FFF2-40B4-BE49-F238E27FC236}">
                <a16:creationId xmlns:a16="http://schemas.microsoft.com/office/drawing/2014/main" id="{0F84BCB9-8BDF-5B8E-4D4F-04E7DB700334}"/>
              </a:ext>
            </a:extLst>
          </p:cNvPr>
          <p:cNvSpPr txBox="1"/>
          <p:nvPr/>
        </p:nvSpPr>
        <p:spPr>
          <a:xfrm>
            <a:off x="690891" y="4640765"/>
            <a:ext cx="474216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3">
                  <a:extLst>
                    <a:ext uri="{A12FA001-AC4F-418D-AE19-62706E023703}">
                      <ahyp:hlinkClr xmlns:ahyp="http://schemas.microsoft.com/office/drawing/2018/hyperlinkcolor" val="tx"/>
                    </a:ext>
                  </a:extLst>
                </a:hlinkClick>
              </a:rPr>
              <a:t>https://www.w3schools.com/graphics/svg_circle.asp</a:t>
            </a:r>
            <a:endParaRPr lang="en-US" sz="1200" dirty="0">
              <a:solidFill>
                <a:srgbClr val="0000FF"/>
              </a:solidFill>
            </a:endParaRPr>
          </a:p>
        </p:txBody>
      </p:sp>
      <p:sp>
        <p:nvSpPr>
          <p:cNvPr id="8" name="TextBox 7">
            <a:extLst>
              <a:ext uri="{FF2B5EF4-FFF2-40B4-BE49-F238E27FC236}">
                <a16:creationId xmlns:a16="http://schemas.microsoft.com/office/drawing/2014/main" id="{24B2241D-E26E-81C9-E561-2FCA0AB172DB}"/>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9" name="Straight Connector 8">
            <a:extLst>
              <a:ext uri="{FF2B5EF4-FFF2-40B4-BE49-F238E27FC236}">
                <a16:creationId xmlns:a16="http://schemas.microsoft.com/office/drawing/2014/main" id="{48AAAA85-67DC-EB68-04B6-56B3AF0F6C2F}"/>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grpSp>
        <p:nvGrpSpPr>
          <p:cNvPr id="13" name="Group 12">
            <a:extLst>
              <a:ext uri="{FF2B5EF4-FFF2-40B4-BE49-F238E27FC236}">
                <a16:creationId xmlns:a16="http://schemas.microsoft.com/office/drawing/2014/main" id="{02F882DB-EEFE-3748-0EE7-FDAD1E61BF29}"/>
              </a:ext>
            </a:extLst>
          </p:cNvPr>
          <p:cNvGrpSpPr/>
          <p:nvPr/>
        </p:nvGrpSpPr>
        <p:grpSpPr>
          <a:xfrm>
            <a:off x="388620" y="2009362"/>
            <a:ext cx="5783580" cy="1274858"/>
            <a:chOff x="388620" y="2009362"/>
            <a:chExt cx="5783580" cy="1274858"/>
          </a:xfrm>
        </p:grpSpPr>
        <p:sp>
          <p:nvSpPr>
            <p:cNvPr id="12" name="Rectangle 11">
              <a:extLst>
                <a:ext uri="{FF2B5EF4-FFF2-40B4-BE49-F238E27FC236}">
                  <a16:creationId xmlns:a16="http://schemas.microsoft.com/office/drawing/2014/main" id="{236A5FE4-2EF0-4F66-F830-84C01563FBC3}"/>
                </a:ext>
              </a:extLst>
            </p:cNvPr>
            <p:cNvSpPr/>
            <p:nvPr/>
          </p:nvSpPr>
          <p:spPr>
            <a:xfrm>
              <a:off x="388620" y="2009362"/>
              <a:ext cx="5783580" cy="1274858"/>
            </a:xfrm>
            <a:prstGeom prst="rect">
              <a:avLst/>
            </a:prstGeom>
            <a:solidFill>
              <a:schemeClr val="bg1"/>
            </a:solidFill>
            <a:ln w="952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5320588-B61F-5EC1-4BF4-0CEC190C58E9}"/>
                </a:ext>
              </a:extLst>
            </p:cNvPr>
            <p:cNvSpPr txBox="1"/>
            <p:nvPr/>
          </p:nvSpPr>
          <p:spPr>
            <a:xfrm>
              <a:off x="651510" y="2169738"/>
              <a:ext cx="5257800" cy="954107"/>
            </a:xfrm>
            <a:prstGeom prst="rect">
              <a:avLst/>
            </a:prstGeom>
            <a:noFill/>
          </p:spPr>
          <p:txBody>
            <a:bodyPr wrap="square" rtlCol="0">
              <a:spAutoFit/>
            </a:bodyPr>
            <a:lstStyle/>
            <a:p>
              <a:r>
                <a:rPr lang="en-US" b="0" i="0" dirty="0">
                  <a:solidFill>
                    <a:srgbClr val="0000CD"/>
                  </a:solidFill>
                  <a:effectLst/>
                  <a:latin typeface="Consolas" panose="020B0609020204030204" pitchFamily="49" charset="0"/>
                </a:rPr>
                <a:t>&lt;</a:t>
              </a:r>
              <a:r>
                <a:rPr lang="en-US" b="0" i="0" dirty="0" err="1">
                  <a:solidFill>
                    <a:srgbClr val="A52A2A"/>
                  </a:solidFill>
                  <a:effectLst/>
                  <a:latin typeface="Consolas" panose="020B0609020204030204" pitchFamily="49" charset="0"/>
                </a:rPr>
                <a:t>svg</a:t>
              </a:r>
              <a:r>
                <a:rPr lang="en-US" b="0" i="0" dirty="0">
                  <a:solidFill>
                    <a:srgbClr val="FF0000"/>
                  </a:solidFill>
                  <a:effectLst/>
                  <a:latin typeface="Consolas" panose="020B0609020204030204" pitchFamily="49" charset="0"/>
                </a:rPr>
                <a:t> height</a:t>
              </a:r>
              <a:r>
                <a:rPr lang="en-US" b="0" i="0" dirty="0">
                  <a:solidFill>
                    <a:srgbClr val="0000CD"/>
                  </a:solidFill>
                  <a:effectLst/>
                  <a:latin typeface="Consolas" panose="020B0609020204030204" pitchFamily="49" charset="0"/>
                </a:rPr>
                <a:t>="100"</a:t>
              </a:r>
              <a:r>
                <a:rPr lang="en-US" b="0" i="0" dirty="0">
                  <a:solidFill>
                    <a:srgbClr val="FF0000"/>
                  </a:solidFill>
                  <a:effectLst/>
                  <a:latin typeface="Consolas" panose="020B0609020204030204" pitchFamily="49" charset="0"/>
                </a:rPr>
                <a:t> width</a:t>
              </a:r>
              <a:r>
                <a:rPr lang="en-US" b="0" i="0" dirty="0">
                  <a:solidFill>
                    <a:srgbClr val="0000CD"/>
                  </a:solidFill>
                  <a:effectLst/>
                  <a:latin typeface="Consolas" panose="020B0609020204030204" pitchFamily="49" charset="0"/>
                </a:rPr>
                <a:t>="100"&gt;</a:t>
              </a:r>
              <a:br>
                <a:rPr lang="en-US" dirty="0"/>
              </a:br>
              <a:r>
                <a:rPr lang="en-US" b="0" i="0" dirty="0">
                  <a:solidFill>
                    <a:srgbClr val="000000"/>
                  </a:solidFill>
                  <a:effectLst/>
                  <a:latin typeface="Consolas" panose="020B0609020204030204" pitchFamily="49" charset="0"/>
                </a:rPr>
                <a:t>  </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circle</a:t>
              </a:r>
              <a:r>
                <a:rPr lang="en-US" b="0" i="0" dirty="0">
                  <a:solidFill>
                    <a:srgbClr val="FF0000"/>
                  </a:solidFill>
                  <a:effectLst/>
                  <a:latin typeface="Consolas" panose="020B0609020204030204" pitchFamily="49" charset="0"/>
                </a:rPr>
                <a:t> cx</a:t>
              </a:r>
              <a:r>
                <a:rPr lang="en-US" b="0" i="0" dirty="0">
                  <a:solidFill>
                    <a:srgbClr val="0000CD"/>
                  </a:solidFill>
                  <a:effectLst/>
                  <a:latin typeface="Consolas" panose="020B0609020204030204" pitchFamily="49" charset="0"/>
                </a:rPr>
                <a:t>="50"</a:t>
              </a:r>
              <a:r>
                <a:rPr lang="en-US" b="0" i="0" dirty="0">
                  <a:solidFill>
                    <a:srgbClr val="FF0000"/>
                  </a:solidFill>
                  <a:effectLst/>
                  <a:latin typeface="Consolas" panose="020B0609020204030204" pitchFamily="49" charset="0"/>
                </a:rPr>
                <a:t> cy</a:t>
              </a:r>
              <a:r>
                <a:rPr lang="en-US" b="0" i="0" dirty="0">
                  <a:solidFill>
                    <a:srgbClr val="0000CD"/>
                  </a:solidFill>
                  <a:effectLst/>
                  <a:latin typeface="Consolas" panose="020B0609020204030204" pitchFamily="49" charset="0"/>
                </a:rPr>
                <a:t>="50"</a:t>
              </a:r>
              <a:r>
                <a:rPr lang="en-US" b="0" i="0" dirty="0">
                  <a:solidFill>
                    <a:srgbClr val="FF0000"/>
                  </a:solidFill>
                  <a:effectLst/>
                  <a:latin typeface="Consolas" panose="020B0609020204030204" pitchFamily="49" charset="0"/>
                </a:rPr>
                <a:t> r</a:t>
              </a:r>
              <a:r>
                <a:rPr lang="en-US" b="0" i="0" dirty="0">
                  <a:solidFill>
                    <a:srgbClr val="0000CD"/>
                  </a:solidFill>
                  <a:effectLst/>
                  <a:latin typeface="Consolas" panose="020B0609020204030204" pitchFamily="49" charset="0"/>
                </a:rPr>
                <a:t>="40"</a:t>
              </a:r>
              <a:r>
                <a:rPr lang="en-US" b="0" i="0" dirty="0">
                  <a:solidFill>
                    <a:srgbClr val="FF0000"/>
                  </a:solidFill>
                  <a:effectLst/>
                  <a:latin typeface="Consolas" panose="020B0609020204030204" pitchFamily="49" charset="0"/>
                </a:rPr>
                <a:t> stroke</a:t>
              </a:r>
              <a:r>
                <a:rPr lang="en-US" b="0" i="0" dirty="0">
                  <a:solidFill>
                    <a:srgbClr val="0000CD"/>
                  </a:solidFill>
                  <a:effectLst/>
                  <a:latin typeface="Consolas" panose="020B0609020204030204" pitchFamily="49" charset="0"/>
                </a:rPr>
                <a:t>="black"</a:t>
              </a:r>
              <a:r>
                <a:rPr lang="en-US" b="0" i="0" dirty="0">
                  <a:solidFill>
                    <a:srgbClr val="FF0000"/>
                  </a:solidFill>
                  <a:effectLst/>
                  <a:latin typeface="Consolas" panose="020B0609020204030204" pitchFamily="49" charset="0"/>
                </a:rPr>
                <a:t> stroke-width</a:t>
              </a:r>
              <a:r>
                <a:rPr lang="en-US" b="0" i="0" dirty="0">
                  <a:solidFill>
                    <a:srgbClr val="0000CD"/>
                  </a:solidFill>
                  <a:effectLst/>
                  <a:latin typeface="Consolas" panose="020B0609020204030204" pitchFamily="49" charset="0"/>
                </a:rPr>
                <a:t>="3"</a:t>
              </a:r>
              <a:r>
                <a:rPr lang="en-US" b="0" i="0" dirty="0">
                  <a:solidFill>
                    <a:srgbClr val="FF0000"/>
                  </a:solidFill>
                  <a:effectLst/>
                  <a:latin typeface="Consolas" panose="020B0609020204030204" pitchFamily="49" charset="0"/>
                </a:rPr>
                <a:t> fill</a:t>
              </a:r>
              <a:r>
                <a:rPr lang="en-US" b="0" i="0" dirty="0">
                  <a:solidFill>
                    <a:srgbClr val="0000CD"/>
                  </a:solidFill>
                  <a:effectLst/>
                  <a:latin typeface="Consolas" panose="020B0609020204030204" pitchFamily="49" charset="0"/>
                </a:rPr>
                <a:t>="red"</a:t>
              </a:r>
              <a:r>
                <a:rPr lang="en-US" b="0" i="0" dirty="0">
                  <a:solidFill>
                    <a:srgbClr val="FF0000"/>
                  </a:solidFill>
                  <a:effectLst/>
                  <a:latin typeface="Consolas" panose="020B0609020204030204" pitchFamily="49" charset="0"/>
                </a:rPr>
                <a:t> /</a:t>
              </a:r>
              <a:r>
                <a:rPr lang="en-US" b="0" i="0" dirty="0">
                  <a:solidFill>
                    <a:srgbClr val="0000CD"/>
                  </a:solidFill>
                  <a:effectLst/>
                  <a:latin typeface="Consolas" panose="020B0609020204030204" pitchFamily="49" charset="0"/>
                </a:rPr>
                <a:t>&gt;</a:t>
              </a:r>
              <a:br>
                <a:rPr lang="en-US" dirty="0"/>
              </a:b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a:t>
              </a:r>
              <a:r>
                <a:rPr lang="en-US" b="0" i="0" dirty="0" err="1">
                  <a:solidFill>
                    <a:srgbClr val="A52A2A"/>
                  </a:solidFill>
                  <a:effectLst/>
                  <a:latin typeface="Consolas" panose="020B0609020204030204" pitchFamily="49" charset="0"/>
                </a:rPr>
                <a:t>svg</a:t>
              </a:r>
              <a:r>
                <a:rPr lang="en-US" b="0" i="0" dirty="0">
                  <a:solidFill>
                    <a:srgbClr val="0000CD"/>
                  </a:solidFill>
                  <a:effectLst/>
                  <a:latin typeface="Consolas" panose="020B0609020204030204" pitchFamily="49" charset="0"/>
                </a:rPr>
                <a:t>&gt;</a:t>
              </a:r>
              <a:endParaRPr lang="en-US" dirty="0"/>
            </a:p>
          </p:txBody>
        </p:sp>
      </p:grpSp>
      <p:sp>
        <p:nvSpPr>
          <p:cNvPr id="14" name="Oval 13">
            <a:extLst>
              <a:ext uri="{FF2B5EF4-FFF2-40B4-BE49-F238E27FC236}">
                <a16:creationId xmlns:a16="http://schemas.microsoft.com/office/drawing/2014/main" id="{B6A1E681-C5F1-C473-7D19-5DF3B199CF79}"/>
              </a:ext>
            </a:extLst>
          </p:cNvPr>
          <p:cNvSpPr/>
          <p:nvPr/>
        </p:nvSpPr>
        <p:spPr>
          <a:xfrm>
            <a:off x="6621899" y="2091690"/>
            <a:ext cx="960119" cy="960119"/>
          </a:xfrm>
          <a:prstGeom prst="ellipse">
            <a:avLst/>
          </a:prstGeom>
          <a:solidFill>
            <a:srgbClr val="FF0000"/>
          </a:solidFill>
          <a:ln w="95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31823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C1D76ED5-BCD9-7AB6-E756-936EA4B63AD1}"/>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AA2364F9-96EC-1A2A-304E-34C08FFC7F98}"/>
              </a:ext>
            </a:extLst>
          </p:cNvPr>
          <p:cNvSpPr txBox="1">
            <a:spLocks/>
          </p:cNvSpPr>
          <p:nvPr/>
        </p:nvSpPr>
        <p:spPr>
          <a:xfrm>
            <a:off x="1738706" y="2282589"/>
            <a:ext cx="566658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rPr>
              <a:t>Lab 14: </a:t>
            </a:r>
            <a:r>
              <a:rPr lang="en-US" sz="1600" b="1" dirty="0">
                <a:solidFill>
                  <a:schemeClr val="tx1"/>
                </a:solidFill>
                <a:hlinkClick r:id="rId4">
                  <a:extLst>
                    <a:ext uri="{A12FA001-AC4F-418D-AE19-62706E023703}">
                      <ahyp:hlinkClr xmlns:ahyp="http://schemas.microsoft.com/office/drawing/2018/hyperlinkcolor" val="tx"/>
                    </a:ext>
                  </a:extLst>
                </a:hlinkClick>
              </a:rPr>
              <a:t>How to Put Media Files and Create Graphics on HTML Page</a:t>
            </a:r>
            <a:endParaRPr lang="en-US" sz="1600" b="1">
              <a:solidFill>
                <a:schemeClr val="tx1"/>
              </a:solidFill>
            </a:endParaRPr>
          </a:p>
        </p:txBody>
      </p:sp>
    </p:spTree>
    <p:extLst>
      <p:ext uri="{BB962C8B-B14F-4D97-AF65-F5344CB8AC3E}">
        <p14:creationId xmlns:p14="http://schemas.microsoft.com/office/powerpoint/2010/main" val="32821837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10EE0-2401-0E91-672E-12D3BBC8DCF5}"/>
              </a:ext>
            </a:extLst>
          </p:cNvPr>
          <p:cNvSpPr>
            <a:spLocks noGrp="1"/>
          </p:cNvSpPr>
          <p:nvPr>
            <p:ph type="title"/>
          </p:nvPr>
        </p:nvSpPr>
        <p:spPr>
          <a:xfrm>
            <a:off x="128796" y="654303"/>
            <a:ext cx="3923478" cy="270615"/>
          </a:xfrm>
        </p:spPr>
        <p:txBody>
          <a:bodyPr/>
          <a:lstStyle/>
          <a:p>
            <a:pPr algn="l"/>
            <a:r>
              <a:rPr lang="en-IN" sz="1600" b="1">
                <a:solidFill>
                  <a:srgbClr val="223366"/>
                </a:solidFill>
              </a:rPr>
              <a:t>HTML Block Component</a:t>
            </a:r>
          </a:p>
        </p:txBody>
      </p:sp>
      <p:sp>
        <p:nvSpPr>
          <p:cNvPr id="6" name="TextBox 5">
            <a:extLst>
              <a:ext uri="{FF2B5EF4-FFF2-40B4-BE49-F238E27FC236}">
                <a16:creationId xmlns:a16="http://schemas.microsoft.com/office/drawing/2014/main" id="{46CFE6C1-B07A-4FE3-E627-FDE3A92A9111}"/>
              </a:ext>
            </a:extLst>
          </p:cNvPr>
          <p:cNvSpPr txBox="1"/>
          <p:nvPr/>
        </p:nvSpPr>
        <p:spPr>
          <a:xfrm>
            <a:off x="149532" y="1049954"/>
            <a:ext cx="8765868" cy="523220"/>
          </a:xfrm>
          <a:prstGeom prst="rect">
            <a:avLst/>
          </a:prstGeom>
          <a:noFill/>
        </p:spPr>
        <p:txBody>
          <a:bodyPr wrap="square">
            <a:spAutoFit/>
          </a:bodyPr>
          <a:lstStyle/>
          <a:p>
            <a:r>
              <a:rPr lang="en-US" sz="1400" dirty="0">
                <a:latin typeface="Arial"/>
                <a:ea typeface="+mn-lt"/>
                <a:cs typeface="+mn-lt"/>
              </a:rPr>
              <a:t>&lt;div&gt;: A block-level element is an HTML element that takes up the full width of the element that contains it.</a:t>
            </a:r>
            <a:endParaRPr lang="en-US" dirty="0"/>
          </a:p>
          <a:p>
            <a:r>
              <a:rPr lang="en-US" dirty="0">
                <a:ea typeface="+mn-lt"/>
                <a:cs typeface="+mn-lt"/>
              </a:rPr>
              <a:t>&lt;span&gt;: </a:t>
            </a:r>
            <a:r>
              <a:rPr lang="en-US" sz="1400" dirty="0">
                <a:latin typeface="Arial"/>
                <a:ea typeface="+mn-lt"/>
                <a:cs typeface="+mn-lt"/>
              </a:rPr>
              <a:t>An inline element is an HTML element that only takes up the width that its content takes up.</a:t>
            </a:r>
          </a:p>
        </p:txBody>
      </p:sp>
      <p:pic>
        <p:nvPicPr>
          <p:cNvPr id="4" name="Picture 4" descr="Graphical user interface, application&#10;&#10;Description automatically generated">
            <a:extLst>
              <a:ext uri="{FF2B5EF4-FFF2-40B4-BE49-F238E27FC236}">
                <a16:creationId xmlns:a16="http://schemas.microsoft.com/office/drawing/2014/main" id="{311EF5FE-28C1-EDBA-9EED-CA01737184EA}"/>
              </a:ext>
            </a:extLst>
          </p:cNvPr>
          <p:cNvPicPr>
            <a:picLocks noChangeAspect="1"/>
          </p:cNvPicPr>
          <p:nvPr/>
        </p:nvPicPr>
        <p:blipFill rotWithShape="1">
          <a:blip r:embed="rId3"/>
          <a:stretch/>
        </p:blipFill>
        <p:spPr>
          <a:xfrm>
            <a:off x="2109509" y="1783081"/>
            <a:ext cx="4924982" cy="2772868"/>
          </a:xfrm>
          <a:prstGeom prst="rect">
            <a:avLst/>
          </a:prstGeom>
        </p:spPr>
      </p:pic>
    </p:spTree>
    <p:extLst>
      <p:ext uri="{BB962C8B-B14F-4D97-AF65-F5344CB8AC3E}">
        <p14:creationId xmlns:p14="http://schemas.microsoft.com/office/powerpoint/2010/main" val="6213187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707" y="579755"/>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1600" b="1" dirty="0">
                <a:solidFill>
                  <a:srgbClr val="213163"/>
                </a:solidFill>
              </a:rPr>
              <a:t>Introduction</a:t>
            </a:r>
            <a:endParaRPr sz="1600" dirty="0"/>
          </a:p>
        </p:txBody>
      </p:sp>
      <p:sp>
        <p:nvSpPr>
          <p:cNvPr id="6" name="TextBox 5">
            <a:extLst>
              <a:ext uri="{FF2B5EF4-FFF2-40B4-BE49-F238E27FC236}">
                <a16:creationId xmlns:a16="http://schemas.microsoft.com/office/drawing/2014/main" id="{79CE3A41-46D4-C18D-3D59-DBB1B61EC13D}"/>
              </a:ext>
            </a:extLst>
          </p:cNvPr>
          <p:cNvSpPr txBox="1"/>
          <p:nvPr/>
        </p:nvSpPr>
        <p:spPr>
          <a:xfrm>
            <a:off x="138920" y="1042768"/>
            <a:ext cx="4320752" cy="2051524"/>
          </a:xfrm>
          <a:prstGeom prst="rect">
            <a:avLst/>
          </a:prstGeom>
          <a:noFill/>
        </p:spPr>
        <p:txBody>
          <a:bodyPr wrap="square" lIns="91440" tIns="45720" rIns="91440" bIns="45720" anchor="t">
            <a:spAutoFit/>
          </a:bodyPr>
          <a:lstStyle/>
          <a:p>
            <a:pPr algn="just" fontAlgn="base">
              <a:lnSpc>
                <a:spcPct val="107000"/>
              </a:lnSpc>
              <a:spcBef>
                <a:spcPts val="1800"/>
              </a:spcBef>
              <a:spcAft>
                <a:spcPts val="1800"/>
              </a:spcAft>
            </a:pPr>
            <a:r>
              <a:rPr lang="en-IN" sz="1400" b="1" kern="100" dirty="0">
                <a:solidFill>
                  <a:schemeClr val="tx1"/>
                </a:solidFill>
                <a:effectLst/>
                <a:latin typeface="Arial "/>
                <a:ea typeface="Times New Roman" panose="02020603050405020304" pitchFamily="18" charset="0"/>
                <a:cs typeface="Shruti" panose="020B0502040204020203" pitchFamily="34" charset="0"/>
              </a:rPr>
              <a:t>What is CSS?</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CSS (Cascading Style Sheets) is used to styles web pages. Cascading Style Sheets are fondly referred to as CSS. </a:t>
            </a:r>
          </a:p>
          <a:p>
            <a:pPr marL="173736" indent="-173736" fontAlgn="base">
              <a:spcAft>
                <a:spcPts val="750"/>
              </a:spcAft>
              <a:buClr>
                <a:srgbClr val="223366"/>
              </a:buClr>
              <a:buFont typeface="Arial" panose="020B0604020202020204" pitchFamily="34" charset="0"/>
              <a:buChar char="•"/>
            </a:pPr>
            <a:r>
              <a:rPr lang="en-IN" sz="1400" spc="-10" dirty="0">
                <a:solidFill>
                  <a:schemeClr val="tx1"/>
                </a:solidFill>
                <a:effectLst/>
                <a:latin typeface="Arial "/>
                <a:ea typeface="Times New Roman" panose="02020603050405020304" pitchFamily="18" charset="0"/>
              </a:rPr>
              <a:t>The reason for using this is to simplify the process of making web pages presentable.</a:t>
            </a:r>
          </a:p>
          <a:p>
            <a:pPr fontAlgn="base">
              <a:spcAft>
                <a:spcPts val="750"/>
              </a:spcAft>
            </a:pPr>
            <a:endParaRPr lang="en-IN" sz="1400" dirty="0">
              <a:solidFill>
                <a:schemeClr val="tx1"/>
              </a:solidFill>
              <a:effectLst/>
              <a:latin typeface="Arial "/>
              <a:ea typeface="Times New Roman" panose="02020603050405020304" pitchFamily="18" charset="0"/>
            </a:endParaRPr>
          </a:p>
        </p:txBody>
      </p:sp>
      <p:pic>
        <p:nvPicPr>
          <p:cNvPr id="1028" name="Picture 4" descr="What is CSS? Beginner Guide to Get Started with CSS">
            <a:extLst>
              <a:ext uri="{FF2B5EF4-FFF2-40B4-BE49-F238E27FC236}">
                <a16:creationId xmlns:a16="http://schemas.microsoft.com/office/drawing/2014/main" id="{046D3F92-7448-6069-EF5F-5E4844067BE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836220" y="1293588"/>
            <a:ext cx="4054564" cy="2182093"/>
          </a:xfrm>
          <a:prstGeom prst="rect">
            <a:avLst/>
          </a:prstGeom>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64D945F-6BAD-2899-243B-2395C94820EE}"/>
              </a:ext>
            </a:extLst>
          </p:cNvPr>
          <p:cNvSpPr txBox="1"/>
          <p:nvPr/>
        </p:nvSpPr>
        <p:spPr>
          <a:xfrm>
            <a:off x="690891" y="4640765"/>
            <a:ext cx="396492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https://blog.templatetoaster.com/what-is-css/</a:t>
            </a:r>
            <a:endParaRPr lang="en-US" sz="1200" dirty="0">
              <a:solidFill>
                <a:srgbClr val="0000FF"/>
              </a:solidFill>
            </a:endParaRPr>
          </a:p>
        </p:txBody>
      </p:sp>
      <p:sp>
        <p:nvSpPr>
          <p:cNvPr id="5" name="TextBox 4">
            <a:extLst>
              <a:ext uri="{FF2B5EF4-FFF2-40B4-BE49-F238E27FC236}">
                <a16:creationId xmlns:a16="http://schemas.microsoft.com/office/drawing/2014/main" id="{1EA0BF05-B9B7-FE48-4E77-D7A4A74E789A}"/>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7" name="Straight Connector 6">
            <a:extLst>
              <a:ext uri="{FF2B5EF4-FFF2-40B4-BE49-F238E27FC236}">
                <a16:creationId xmlns:a16="http://schemas.microsoft.com/office/drawing/2014/main" id="{86293C2C-0E1D-C62A-287D-D9830BA2378E}"/>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a:latin typeface="+mj-lt"/>
            </a:endParaRPr>
          </a:p>
          <a:p>
            <a:endParaRPr lang="en-IN" sz="1000">
              <a:latin typeface="+mj-lt"/>
            </a:endParaRPr>
          </a:p>
        </p:txBody>
      </p:sp>
      <p:sp>
        <p:nvSpPr>
          <p:cNvPr id="10" name="TextBox 9">
            <a:extLst>
              <a:ext uri="{FF2B5EF4-FFF2-40B4-BE49-F238E27FC236}">
                <a16:creationId xmlns:a16="http://schemas.microsoft.com/office/drawing/2014/main" id="{0FF656CF-BF8E-8BAF-4464-BF23B9044F78}"/>
              </a:ext>
            </a:extLst>
          </p:cNvPr>
          <p:cNvSpPr txBox="1"/>
          <p:nvPr/>
        </p:nvSpPr>
        <p:spPr>
          <a:xfrm>
            <a:off x="130128" y="615057"/>
            <a:ext cx="4604950" cy="338554"/>
          </a:xfrm>
          <a:prstGeom prst="rect">
            <a:avLst/>
          </a:prstGeom>
          <a:noFill/>
        </p:spPr>
        <p:txBody>
          <a:bodyPr wrap="square">
            <a:spAutoFit/>
          </a:bodyPr>
          <a:lstStyle/>
          <a:p>
            <a:pPr>
              <a:spcBef>
                <a:spcPts val="600"/>
              </a:spcBef>
              <a:buClr>
                <a:srgbClr val="213163"/>
              </a:buClr>
            </a:pPr>
            <a:r>
              <a:rPr lang="en-IN" sz="1600" b="1" i="0" dirty="0">
                <a:solidFill>
                  <a:srgbClr val="213163"/>
                </a:solidFill>
                <a:effectLst/>
                <a:latin typeface="+mj-lt"/>
              </a:rPr>
              <a:t>Characteristics of CSS:</a:t>
            </a:r>
            <a:endParaRPr lang="en-US" sz="1600" dirty="0">
              <a:solidFill>
                <a:srgbClr val="213163"/>
              </a:solidFill>
              <a:latin typeface="+mj-lt"/>
            </a:endParaRPr>
          </a:p>
        </p:txBody>
      </p:sp>
      <p:sp>
        <p:nvSpPr>
          <p:cNvPr id="12" name="TextBox 11">
            <a:extLst>
              <a:ext uri="{FF2B5EF4-FFF2-40B4-BE49-F238E27FC236}">
                <a16:creationId xmlns:a16="http://schemas.microsoft.com/office/drawing/2014/main" id="{332DCC2B-E994-9AD0-DD3C-BDF31B81E870}"/>
              </a:ext>
            </a:extLst>
          </p:cNvPr>
          <p:cNvSpPr txBox="1"/>
          <p:nvPr/>
        </p:nvSpPr>
        <p:spPr>
          <a:xfrm>
            <a:off x="130129" y="1043940"/>
            <a:ext cx="4441871" cy="2031325"/>
          </a:xfrm>
          <a:prstGeom prst="rect">
            <a:avLst/>
          </a:prstGeom>
          <a:noFill/>
        </p:spPr>
        <p:txBody>
          <a:bodyPr wrap="square">
            <a:spAutoFit/>
          </a:bodyPr>
          <a:lstStyle/>
          <a:p>
            <a:pPr marL="173736" indent="-173736" algn="l" fontAlgn="base">
              <a:buClr>
                <a:srgbClr val="223366"/>
              </a:buClr>
              <a:buFont typeface="Arial" panose="020B0604020202020204" pitchFamily="34" charset="0"/>
              <a:buChar char="•"/>
            </a:pPr>
            <a:r>
              <a:rPr lang="en-GB" b="1" i="0" dirty="0">
                <a:solidFill>
                  <a:schemeClr val="tx1"/>
                </a:solidFill>
                <a:effectLst/>
                <a:latin typeface="+mj-lt"/>
              </a:rPr>
              <a:t>Maintenance:</a:t>
            </a:r>
            <a:r>
              <a:rPr lang="en-GB" b="0" i="0" dirty="0">
                <a:solidFill>
                  <a:schemeClr val="tx1"/>
                </a:solidFill>
                <a:effectLst/>
                <a:latin typeface="+mj-lt"/>
              </a:rPr>
              <a:t> It is easy to maintain, changing in a single place will affect globally in your web site. No need to change every specific place.</a:t>
            </a:r>
          </a:p>
          <a:p>
            <a:pPr marL="173736" indent="-173736" algn="l" fontAlgn="base">
              <a:buClr>
                <a:srgbClr val="223366"/>
              </a:buClr>
              <a:buFont typeface="Arial" panose="020B0604020202020204" pitchFamily="34" charset="0"/>
              <a:buChar char="•"/>
            </a:pPr>
            <a:endParaRPr lang="en-GB" b="0" i="0" dirty="0">
              <a:solidFill>
                <a:schemeClr val="tx1"/>
              </a:solidFill>
              <a:effectLst/>
              <a:latin typeface="+mj-lt"/>
            </a:endParaRPr>
          </a:p>
          <a:p>
            <a:pPr marL="173736" indent="-173736" algn="l" fontAlgn="base">
              <a:buClr>
                <a:srgbClr val="223366"/>
              </a:buClr>
              <a:buFont typeface="Arial" panose="020B0604020202020204" pitchFamily="34" charset="0"/>
              <a:buChar char="•"/>
            </a:pPr>
            <a:r>
              <a:rPr lang="en-GB" b="1" i="0" dirty="0">
                <a:solidFill>
                  <a:schemeClr val="tx1"/>
                </a:solidFill>
                <a:effectLst/>
                <a:latin typeface="+mj-lt"/>
              </a:rPr>
              <a:t>Time-saving:</a:t>
            </a:r>
            <a:r>
              <a:rPr lang="en-GB" b="0" i="0" dirty="0">
                <a:solidFill>
                  <a:schemeClr val="tx1"/>
                </a:solidFill>
                <a:effectLst/>
                <a:latin typeface="+mj-lt"/>
              </a:rPr>
              <a:t> You can easily use any single CSS script at multiple places.</a:t>
            </a:r>
          </a:p>
          <a:p>
            <a:pPr marL="173736" indent="-173736" algn="l" fontAlgn="base">
              <a:buClr>
                <a:srgbClr val="223366"/>
              </a:buClr>
              <a:buFont typeface="Arial" panose="020B0604020202020204" pitchFamily="34" charset="0"/>
              <a:buChar char="•"/>
            </a:pPr>
            <a:endParaRPr lang="en-GB" b="0" i="0" dirty="0">
              <a:solidFill>
                <a:schemeClr val="tx1"/>
              </a:solidFill>
              <a:effectLst/>
              <a:latin typeface="+mj-lt"/>
            </a:endParaRPr>
          </a:p>
          <a:p>
            <a:pPr marL="173736" indent="-173736" algn="l" fontAlgn="base">
              <a:buClr>
                <a:srgbClr val="223366"/>
              </a:buClr>
              <a:buFont typeface="Arial" panose="020B0604020202020204" pitchFamily="34" charset="0"/>
              <a:buChar char="•"/>
            </a:pPr>
            <a:r>
              <a:rPr lang="en-GB" b="1" i="0" dirty="0">
                <a:solidFill>
                  <a:schemeClr val="tx1"/>
                </a:solidFill>
                <a:effectLst/>
                <a:latin typeface="+mj-lt"/>
              </a:rPr>
              <a:t>Support:</a:t>
            </a:r>
            <a:r>
              <a:rPr lang="en-GB" b="0" i="0" dirty="0">
                <a:solidFill>
                  <a:schemeClr val="tx1"/>
                </a:solidFill>
                <a:effectLst/>
                <a:latin typeface="+mj-lt"/>
              </a:rPr>
              <a:t> CSS is supported by all the browsers and search engines.</a:t>
            </a:r>
          </a:p>
        </p:txBody>
      </p:sp>
      <p:pic>
        <p:nvPicPr>
          <p:cNvPr id="3" name="Picture 2" descr="A logo of a software company&#10;&#10;Description automatically generated">
            <a:extLst>
              <a:ext uri="{FF2B5EF4-FFF2-40B4-BE49-F238E27FC236}">
                <a16:creationId xmlns:a16="http://schemas.microsoft.com/office/drawing/2014/main" id="{3B544F80-3B0D-A126-7466-237A579AD135}"/>
              </a:ext>
            </a:extLst>
          </p:cNvPr>
          <p:cNvPicPr>
            <a:picLocks noChangeAspect="1"/>
          </p:cNvPicPr>
          <p:nvPr/>
        </p:nvPicPr>
        <p:blipFill>
          <a:blip r:embed="rId3"/>
          <a:stretch>
            <a:fillRect/>
          </a:stretch>
        </p:blipFill>
        <p:spPr>
          <a:xfrm>
            <a:off x="5190711" y="1288499"/>
            <a:ext cx="3197915" cy="3197915"/>
          </a:xfrm>
          <a:prstGeom prst="rect">
            <a:avLst/>
          </a:prstGeom>
        </p:spPr>
      </p:pic>
    </p:spTree>
    <p:extLst>
      <p:ext uri="{BB962C8B-B14F-4D97-AF65-F5344CB8AC3E}">
        <p14:creationId xmlns:p14="http://schemas.microsoft.com/office/powerpoint/2010/main" val="35086157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B0FDA-5789-F171-9A3F-AA438ED67147}"/>
              </a:ext>
            </a:extLst>
          </p:cNvPr>
          <p:cNvSpPr txBox="1"/>
          <p:nvPr/>
        </p:nvSpPr>
        <p:spPr>
          <a:xfrm>
            <a:off x="132472" y="1040130"/>
            <a:ext cx="7837997" cy="3139321"/>
          </a:xfrm>
          <a:prstGeom prst="rect">
            <a:avLst/>
          </a:prstGeom>
          <a:noFill/>
        </p:spPr>
        <p:txBody>
          <a:bodyPr wrap="square" lIns="91440" tIns="45720" rIns="91440" bIns="45720" anchor="t">
            <a:spAutoFit/>
          </a:bodyPr>
          <a:lstStyle/>
          <a:p>
            <a:pPr algn="just" fontAlgn="base">
              <a:spcBef>
                <a:spcPts val="600"/>
              </a:spcBef>
            </a:pPr>
            <a:r>
              <a:rPr lang="en-GB" b="1" i="0" dirty="0">
                <a:solidFill>
                  <a:schemeClr val="tx1"/>
                </a:solidFill>
                <a:effectLst/>
                <a:latin typeface="+mj-lt"/>
              </a:rPr>
              <a:t>Advantages of CSS:</a:t>
            </a:r>
            <a:endParaRPr lang="en-GB" b="0" i="0" dirty="0">
              <a:solidFill>
                <a:schemeClr val="tx1"/>
              </a:solidFill>
              <a:effectLst/>
              <a:latin typeface="+mj-lt"/>
            </a:endParaRPr>
          </a:p>
          <a:p>
            <a:pPr marL="173736" indent="-173736" fontAlgn="base">
              <a:spcBef>
                <a:spcPts val="600"/>
              </a:spcBef>
              <a:buClr>
                <a:srgbClr val="223366"/>
              </a:buClr>
              <a:buFont typeface="Arial" panose="020B0604020202020204" pitchFamily="34" charset="0"/>
              <a:buChar char="•"/>
            </a:pPr>
            <a:r>
              <a:rPr lang="en-GB" b="0" i="0" dirty="0">
                <a:solidFill>
                  <a:schemeClr val="tx1"/>
                </a:solidFill>
                <a:effectLst/>
                <a:latin typeface="+mj-lt"/>
              </a:rPr>
              <a:t>CSS is compatible with all the devices.</a:t>
            </a:r>
          </a:p>
          <a:p>
            <a:pPr marL="173736" indent="-173736" fontAlgn="base">
              <a:spcBef>
                <a:spcPts val="600"/>
              </a:spcBef>
              <a:buClr>
                <a:srgbClr val="223366"/>
              </a:buClr>
              <a:buFont typeface="Arial" panose="020B0604020202020204" pitchFamily="34" charset="0"/>
              <a:buChar char="•"/>
            </a:pPr>
            <a:r>
              <a:rPr lang="en-GB" b="0" i="0" dirty="0">
                <a:solidFill>
                  <a:schemeClr val="tx1"/>
                </a:solidFill>
                <a:effectLst/>
                <a:latin typeface="+mj-lt"/>
              </a:rPr>
              <a:t>With the help of CSS, website maintenance is easy and faster.</a:t>
            </a:r>
          </a:p>
          <a:p>
            <a:pPr marL="173736" indent="-173736" fontAlgn="base">
              <a:spcBef>
                <a:spcPts val="600"/>
              </a:spcBef>
              <a:buClr>
                <a:srgbClr val="223366"/>
              </a:buClr>
              <a:buFont typeface="Arial" panose="020B0604020202020204" pitchFamily="34" charset="0"/>
              <a:buChar char="•"/>
            </a:pPr>
            <a:r>
              <a:rPr lang="en-GB" b="0" i="0" dirty="0">
                <a:solidFill>
                  <a:schemeClr val="tx1"/>
                </a:solidFill>
                <a:effectLst/>
                <a:latin typeface="+mj-lt"/>
              </a:rPr>
              <a:t>CSS support consistent and spontaneous changes.</a:t>
            </a:r>
          </a:p>
          <a:p>
            <a:pPr marL="173736" indent="-173736" fontAlgn="base">
              <a:spcBef>
                <a:spcPts val="600"/>
              </a:spcBef>
              <a:buClr>
                <a:srgbClr val="223366"/>
              </a:buClr>
              <a:buFont typeface="Arial" panose="020B0604020202020204" pitchFamily="34" charset="0"/>
              <a:buChar char="•"/>
            </a:pPr>
            <a:r>
              <a:rPr lang="en-GB" b="0" i="0" dirty="0">
                <a:solidFill>
                  <a:schemeClr val="tx1"/>
                </a:solidFill>
                <a:effectLst/>
                <a:latin typeface="+mj-lt"/>
              </a:rPr>
              <a:t>CSS make the website faster and enhances search engine capabilities to crawl the web pages</a:t>
            </a:r>
          </a:p>
          <a:p>
            <a:pPr algn="just" fontAlgn="base">
              <a:spcBef>
                <a:spcPts val="600"/>
              </a:spcBef>
            </a:pPr>
            <a:endParaRPr lang="en-GB" b="0" i="0" dirty="0">
              <a:solidFill>
                <a:schemeClr val="tx1"/>
              </a:solidFill>
              <a:effectLst/>
              <a:latin typeface="+mj-lt"/>
            </a:endParaRPr>
          </a:p>
          <a:p>
            <a:pPr algn="just" fontAlgn="base">
              <a:spcBef>
                <a:spcPts val="600"/>
              </a:spcBef>
            </a:pPr>
            <a:r>
              <a:rPr lang="en-GB" b="1" i="0" dirty="0">
                <a:solidFill>
                  <a:schemeClr val="tx1"/>
                </a:solidFill>
                <a:effectLst/>
                <a:latin typeface="+mj-lt"/>
              </a:rPr>
              <a:t>Disadvantages of CSS:</a:t>
            </a:r>
            <a:endParaRPr lang="en-GB" b="0" i="0" dirty="0">
              <a:solidFill>
                <a:schemeClr val="tx1"/>
              </a:solidFill>
              <a:effectLst/>
              <a:latin typeface="+mj-lt"/>
            </a:endParaRPr>
          </a:p>
          <a:p>
            <a:pPr marL="173736" indent="-173736" algn="just" fontAlgn="base">
              <a:spcBef>
                <a:spcPts val="600"/>
              </a:spcBef>
              <a:buClr>
                <a:srgbClr val="223366"/>
              </a:buClr>
              <a:buFont typeface="Arial" panose="020B0604020202020204" pitchFamily="34" charset="0"/>
              <a:buChar char="•"/>
            </a:pPr>
            <a:r>
              <a:rPr lang="en-GB" b="0" i="0" dirty="0">
                <a:solidFill>
                  <a:schemeClr val="tx1"/>
                </a:solidFill>
                <a:effectLst/>
                <a:latin typeface="+mj-lt"/>
              </a:rPr>
              <a:t>In CSS, there is a cross browsers issue if you design anything and check on chrome it looks perfect but that does not mean it will look the same in the other browsers. Then you have to add the script for that browser also.</a:t>
            </a:r>
          </a:p>
          <a:p>
            <a:pPr marL="173736" indent="-173736" algn="l" fontAlgn="base">
              <a:spcBef>
                <a:spcPts val="600"/>
              </a:spcBef>
              <a:buClr>
                <a:srgbClr val="223366"/>
              </a:buClr>
              <a:buFont typeface="Arial" panose="020B0604020202020204" pitchFamily="34" charset="0"/>
              <a:buChar char="•"/>
            </a:pPr>
            <a:r>
              <a:rPr lang="en-GB" b="0" i="0" dirty="0">
                <a:solidFill>
                  <a:schemeClr val="tx1"/>
                </a:solidFill>
                <a:effectLst/>
                <a:latin typeface="+mj-lt"/>
              </a:rPr>
              <a:t>There is a lack of security in CSS.</a:t>
            </a:r>
          </a:p>
        </p:txBody>
      </p:sp>
      <p:sp>
        <p:nvSpPr>
          <p:cNvPr id="2" name="TextBox 1">
            <a:extLst>
              <a:ext uri="{FF2B5EF4-FFF2-40B4-BE49-F238E27FC236}">
                <a16:creationId xmlns:a16="http://schemas.microsoft.com/office/drawing/2014/main" id="{7D30F40D-0487-54F4-781A-8ED6AFBA12B7}"/>
              </a:ext>
            </a:extLst>
          </p:cNvPr>
          <p:cNvSpPr txBox="1"/>
          <p:nvPr/>
        </p:nvSpPr>
        <p:spPr>
          <a:xfrm>
            <a:off x="130128" y="615057"/>
            <a:ext cx="4604950" cy="338554"/>
          </a:xfrm>
          <a:prstGeom prst="rect">
            <a:avLst/>
          </a:prstGeom>
          <a:noFill/>
        </p:spPr>
        <p:txBody>
          <a:bodyPr wrap="square">
            <a:spAutoFit/>
          </a:bodyPr>
          <a:lstStyle/>
          <a:p>
            <a:pPr>
              <a:spcBef>
                <a:spcPts val="600"/>
              </a:spcBef>
              <a:buClr>
                <a:srgbClr val="213163"/>
              </a:buClr>
            </a:pPr>
            <a:r>
              <a:rPr lang="en-IN" sz="1600" b="1" i="0" dirty="0">
                <a:solidFill>
                  <a:srgbClr val="213163"/>
                </a:solidFill>
                <a:effectLst/>
                <a:latin typeface="+mj-lt"/>
              </a:rPr>
              <a:t>Advantages &amp; Disadvantages of CSS:</a:t>
            </a:r>
            <a:endParaRPr lang="en-US" sz="1600" dirty="0">
              <a:solidFill>
                <a:srgbClr val="213163"/>
              </a:solidFill>
              <a:latin typeface="+mj-lt"/>
            </a:endParaRPr>
          </a:p>
        </p:txBody>
      </p:sp>
    </p:spTree>
    <p:extLst>
      <p:ext uri="{BB962C8B-B14F-4D97-AF65-F5344CB8AC3E}">
        <p14:creationId xmlns:p14="http://schemas.microsoft.com/office/powerpoint/2010/main" val="149027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10EE0-2401-0E91-672E-12D3BBC8DCF5}"/>
              </a:ext>
            </a:extLst>
          </p:cNvPr>
          <p:cNvSpPr>
            <a:spLocks noGrp="1"/>
          </p:cNvSpPr>
          <p:nvPr>
            <p:ph type="title"/>
          </p:nvPr>
        </p:nvSpPr>
        <p:spPr>
          <a:xfrm>
            <a:off x="140545" y="567255"/>
            <a:ext cx="1995082" cy="430857"/>
          </a:xfrm>
        </p:spPr>
        <p:txBody>
          <a:bodyPr wrap="square">
            <a:spAutoFit/>
          </a:bodyPr>
          <a:lstStyle/>
          <a:p>
            <a:pPr algn="l"/>
            <a:r>
              <a:rPr lang="en-IN" sz="1600" b="1" dirty="0">
                <a:solidFill>
                  <a:srgbClr val="223366"/>
                </a:solidFill>
              </a:rPr>
              <a:t>Types of CSS</a:t>
            </a:r>
          </a:p>
        </p:txBody>
      </p:sp>
      <p:sp>
        <p:nvSpPr>
          <p:cNvPr id="4" name="TextBox 3">
            <a:extLst>
              <a:ext uri="{FF2B5EF4-FFF2-40B4-BE49-F238E27FC236}">
                <a16:creationId xmlns:a16="http://schemas.microsoft.com/office/drawing/2014/main" id="{047C6A2A-DCF8-E899-2C40-3089663719F3}"/>
              </a:ext>
            </a:extLst>
          </p:cNvPr>
          <p:cNvSpPr txBox="1"/>
          <p:nvPr/>
        </p:nvSpPr>
        <p:spPr>
          <a:xfrm>
            <a:off x="690891" y="4640765"/>
            <a:ext cx="474216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3">
                  <a:extLst>
                    <a:ext uri="{A12FA001-AC4F-418D-AE19-62706E023703}">
                      <ahyp:hlinkClr xmlns:ahyp="http://schemas.microsoft.com/office/drawing/2018/hyperlinkcolor" val="tx"/>
                    </a:ext>
                  </a:extLst>
                </a:hlinkClick>
              </a:rPr>
              <a:t>https://www.javatpoint.com/types-of-css</a:t>
            </a:r>
            <a:endParaRPr lang="en-US" sz="1200" dirty="0">
              <a:solidFill>
                <a:srgbClr val="0000FF"/>
              </a:solidFill>
            </a:endParaRPr>
          </a:p>
        </p:txBody>
      </p:sp>
      <p:sp>
        <p:nvSpPr>
          <p:cNvPr id="6" name="TextBox 5">
            <a:extLst>
              <a:ext uri="{FF2B5EF4-FFF2-40B4-BE49-F238E27FC236}">
                <a16:creationId xmlns:a16="http://schemas.microsoft.com/office/drawing/2014/main" id="{9B20707A-57DB-CDA5-2B08-5C64DDD32DD6}"/>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7" name="Straight Connector 6">
            <a:extLst>
              <a:ext uri="{FF2B5EF4-FFF2-40B4-BE49-F238E27FC236}">
                <a16:creationId xmlns:a16="http://schemas.microsoft.com/office/drawing/2014/main" id="{5DF844AB-005F-8C67-C992-2A16C6FFC7EB}"/>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pic>
        <p:nvPicPr>
          <p:cNvPr id="1026" name="Picture 2" descr="Types of CSS">
            <a:extLst>
              <a:ext uri="{FF2B5EF4-FFF2-40B4-BE49-F238E27FC236}">
                <a16:creationId xmlns:a16="http://schemas.microsoft.com/office/drawing/2014/main" id="{2CD4F30F-BA17-C7AD-FA1A-A64254800C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89860" y="1123413"/>
            <a:ext cx="3882390" cy="3331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07951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Shape 1">
            <a:extLst>
              <a:ext uri="{FF2B5EF4-FFF2-40B4-BE49-F238E27FC236}">
                <a16:creationId xmlns:a16="http://schemas.microsoft.com/office/drawing/2014/main" id="{AE6E409E-5D6D-93A9-9A83-4880A2E9AE40}"/>
              </a:ext>
            </a:extLst>
          </p:cNvPr>
          <p:cNvSpPr txBox="1"/>
          <p:nvPr/>
        </p:nvSpPr>
        <p:spPr>
          <a:xfrm>
            <a:off x="141245" y="631475"/>
            <a:ext cx="2929035" cy="334966"/>
          </a:xfrm>
          <a:prstGeom prst="rect">
            <a:avLst/>
          </a:prstGeom>
          <a:noFill/>
          <a:ln w="0">
            <a:noFill/>
          </a:ln>
        </p:spPr>
        <p:txBody>
          <a:bodyPr lIns="91440" tIns="45720" rIns="91440" bIns="45720" anchor="ctr">
            <a:normAutofit/>
          </a:bodyPr>
          <a:lstStyle/>
          <a:p>
            <a:pPr>
              <a:lnSpc>
                <a:spcPct val="90000"/>
              </a:lnSpc>
            </a:pPr>
            <a:r>
              <a:rPr lang="en-US" sz="1600" b="1" spc="-1" dirty="0">
                <a:solidFill>
                  <a:srgbClr val="213163"/>
                </a:solidFill>
                <a:latin typeface="Arial"/>
              </a:rPr>
              <a:t>What is Internet?</a:t>
            </a:r>
            <a:endParaRPr lang="en-US" sz="1600" dirty="0">
              <a:solidFill>
                <a:srgbClr val="213163"/>
              </a:solidFill>
            </a:endParaRPr>
          </a:p>
        </p:txBody>
      </p:sp>
      <p:pic>
        <p:nvPicPr>
          <p:cNvPr id="5" name="Picture 4">
            <a:extLst>
              <a:ext uri="{FF2B5EF4-FFF2-40B4-BE49-F238E27FC236}">
                <a16:creationId xmlns:a16="http://schemas.microsoft.com/office/drawing/2014/main" id="{ADC9C513-BD37-E321-0AD0-494DDBAD7864}"/>
              </a:ext>
            </a:extLst>
          </p:cNvPr>
          <p:cNvPicPr>
            <a:picLocks noChangeAspect="1"/>
          </p:cNvPicPr>
          <p:nvPr/>
        </p:nvPicPr>
        <p:blipFill>
          <a:blip r:embed="rId3"/>
          <a:stretch>
            <a:fillRect/>
          </a:stretch>
        </p:blipFill>
        <p:spPr>
          <a:xfrm>
            <a:off x="2053590" y="925830"/>
            <a:ext cx="5036820" cy="3085052"/>
          </a:xfrm>
          <a:prstGeom prst="rect">
            <a:avLst/>
          </a:prstGeom>
        </p:spPr>
      </p:pic>
      <p:sp>
        <p:nvSpPr>
          <p:cNvPr id="6" name="TextBox 5">
            <a:extLst>
              <a:ext uri="{FF2B5EF4-FFF2-40B4-BE49-F238E27FC236}">
                <a16:creationId xmlns:a16="http://schemas.microsoft.com/office/drawing/2014/main" id="{89B75C09-E91A-2949-0350-036755168266}"/>
              </a:ext>
            </a:extLst>
          </p:cNvPr>
          <p:cNvSpPr txBox="1"/>
          <p:nvPr/>
        </p:nvSpPr>
        <p:spPr>
          <a:xfrm>
            <a:off x="690891" y="4640765"/>
            <a:ext cx="494791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https://sites.google.com/site/tassadar550/web-resource</a:t>
            </a:r>
            <a:endParaRPr lang="en-US" sz="1200" dirty="0">
              <a:solidFill>
                <a:srgbClr val="0000FF"/>
              </a:solidFill>
            </a:endParaRPr>
          </a:p>
        </p:txBody>
      </p:sp>
      <p:sp>
        <p:nvSpPr>
          <p:cNvPr id="7" name="TextBox 6">
            <a:extLst>
              <a:ext uri="{FF2B5EF4-FFF2-40B4-BE49-F238E27FC236}">
                <a16:creationId xmlns:a16="http://schemas.microsoft.com/office/drawing/2014/main" id="{915A1935-7754-1B07-DC6C-8740899695DB}"/>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8" name="Straight Connector 7">
            <a:extLst>
              <a:ext uri="{FF2B5EF4-FFF2-40B4-BE49-F238E27FC236}">
                <a16:creationId xmlns:a16="http://schemas.microsoft.com/office/drawing/2014/main" id="{F71F7DDC-5FCD-242A-F9F2-F9ADE0DDFE96}"/>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7819089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grpSp>
        <p:nvGrpSpPr>
          <p:cNvPr id="18" name="Group 17">
            <a:extLst>
              <a:ext uri="{FF2B5EF4-FFF2-40B4-BE49-F238E27FC236}">
                <a16:creationId xmlns:a16="http://schemas.microsoft.com/office/drawing/2014/main" id="{44A66167-FB67-E28A-9EC6-292221993D71}"/>
              </a:ext>
            </a:extLst>
          </p:cNvPr>
          <p:cNvGrpSpPr/>
          <p:nvPr/>
        </p:nvGrpSpPr>
        <p:grpSpPr>
          <a:xfrm>
            <a:off x="525779" y="929243"/>
            <a:ext cx="2187201" cy="3742707"/>
            <a:chOff x="279619" y="870097"/>
            <a:chExt cx="2221766" cy="3801854"/>
          </a:xfrm>
        </p:grpSpPr>
        <p:sp>
          <p:nvSpPr>
            <p:cNvPr id="2" name="Rectangle: Rounded Corners 1">
              <a:extLst>
                <a:ext uri="{FF2B5EF4-FFF2-40B4-BE49-F238E27FC236}">
                  <a16:creationId xmlns:a16="http://schemas.microsoft.com/office/drawing/2014/main" id="{9983D7FA-0FFF-ED28-090B-DE8E07BAE9CB}"/>
                </a:ext>
              </a:extLst>
            </p:cNvPr>
            <p:cNvSpPr/>
            <p:nvPr/>
          </p:nvSpPr>
          <p:spPr>
            <a:xfrm>
              <a:off x="279619" y="870097"/>
              <a:ext cx="2221766" cy="3801854"/>
            </a:xfrm>
            <a:prstGeom prst="roundRect">
              <a:avLst>
                <a:gd name="adj" fmla="val 10445"/>
              </a:avLst>
            </a:prstGeom>
            <a:solidFill>
              <a:srgbClr val="213164"/>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3746046B-A6FE-8692-AEF3-3B2814D9B851}"/>
                </a:ext>
              </a:extLst>
            </p:cNvPr>
            <p:cNvSpPr/>
            <p:nvPr/>
          </p:nvSpPr>
          <p:spPr>
            <a:xfrm>
              <a:off x="415646" y="981495"/>
              <a:ext cx="2085739" cy="3690456"/>
            </a:xfrm>
            <a:prstGeom prst="roundRect">
              <a:avLst>
                <a:gd name="adj" fmla="val 9421"/>
              </a:avLst>
            </a:prstGeom>
            <a:solidFill>
              <a:schemeClr val="bg1"/>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15881E6E-EC32-2F38-31DE-C8CE518548C8}"/>
                </a:ext>
              </a:extLst>
            </p:cNvPr>
            <p:cNvSpPr txBox="1"/>
            <p:nvPr/>
          </p:nvSpPr>
          <p:spPr>
            <a:xfrm>
              <a:off x="509676" y="1006868"/>
              <a:ext cx="1891145" cy="2508379"/>
            </a:xfrm>
            <a:prstGeom prst="rect">
              <a:avLst/>
            </a:prstGeom>
            <a:noFill/>
          </p:spPr>
          <p:txBody>
            <a:bodyPr wrap="square">
              <a:spAutoFit/>
            </a:bodyPr>
            <a:lstStyle/>
            <a:p>
              <a:pPr algn="ctr">
                <a:spcBef>
                  <a:spcPts val="600"/>
                </a:spcBef>
              </a:pPr>
              <a:r>
                <a:rPr lang="en-IN" sz="1600" b="1" dirty="0">
                  <a:solidFill>
                    <a:srgbClr val="223366"/>
                  </a:solidFill>
                </a:rPr>
                <a:t>Inline CSS</a:t>
              </a:r>
              <a:endParaRPr lang="en-IN" dirty="0">
                <a:solidFill>
                  <a:schemeClr val="tx1"/>
                </a:solidFill>
              </a:endParaRPr>
            </a:p>
            <a:p>
              <a:pPr algn="ctr">
                <a:spcBef>
                  <a:spcPts val="600"/>
                </a:spcBef>
              </a:pPr>
              <a:r>
                <a:rPr lang="en-GB" dirty="0">
                  <a:solidFill>
                    <a:schemeClr val="tx1"/>
                  </a:solidFill>
                </a:rPr>
                <a:t>The CSS ruleset should be within the HTML file in the head section.</a:t>
              </a:r>
            </a:p>
            <a:p>
              <a:pPr algn="ctr">
                <a:spcBef>
                  <a:spcPts val="600"/>
                </a:spcBef>
              </a:pPr>
              <a:r>
                <a:rPr lang="en-GB" dirty="0">
                  <a:solidFill>
                    <a:schemeClr val="tx1"/>
                  </a:solidFill>
                </a:rPr>
                <a:t> </a:t>
              </a:r>
              <a:r>
                <a:rPr lang="en-GB" dirty="0" err="1">
                  <a:solidFill>
                    <a:schemeClr val="tx1"/>
                  </a:solidFill>
                </a:rPr>
                <a:t>i.e</a:t>
              </a:r>
              <a:r>
                <a:rPr lang="en-GB" dirty="0">
                  <a:solidFill>
                    <a:schemeClr val="tx1"/>
                  </a:solidFill>
                </a:rPr>
                <a:t> the CSS is embedded within the HTML file.</a:t>
              </a:r>
            </a:p>
            <a:p>
              <a:pPr algn="ctr">
                <a:spcBef>
                  <a:spcPts val="600"/>
                </a:spcBef>
              </a:pPr>
              <a:r>
                <a:rPr lang="sv-SE" dirty="0">
                  <a:solidFill>
                    <a:schemeClr val="tx1"/>
                  </a:solidFill>
                </a:rPr>
                <a:t>&lt;tag style="property: value"&gt; &lt;/tag&gt; </a:t>
              </a:r>
              <a:endParaRPr lang="en-IN" dirty="0">
                <a:solidFill>
                  <a:schemeClr val="tx1"/>
                </a:solidFill>
              </a:endParaRPr>
            </a:p>
          </p:txBody>
        </p:sp>
      </p:grpSp>
      <p:grpSp>
        <p:nvGrpSpPr>
          <p:cNvPr id="19" name="Group 18">
            <a:extLst>
              <a:ext uri="{FF2B5EF4-FFF2-40B4-BE49-F238E27FC236}">
                <a16:creationId xmlns:a16="http://schemas.microsoft.com/office/drawing/2014/main" id="{5BCCCECC-07A3-44D1-4B3D-0C6B470C0F27}"/>
              </a:ext>
            </a:extLst>
          </p:cNvPr>
          <p:cNvGrpSpPr/>
          <p:nvPr/>
        </p:nvGrpSpPr>
        <p:grpSpPr>
          <a:xfrm>
            <a:off x="3341961" y="938070"/>
            <a:ext cx="2187201" cy="3742707"/>
            <a:chOff x="2876948" y="878924"/>
            <a:chExt cx="2221766" cy="3801854"/>
          </a:xfrm>
        </p:grpSpPr>
        <p:sp>
          <p:nvSpPr>
            <p:cNvPr id="12" name="Rectangle: Rounded Corners 11">
              <a:extLst>
                <a:ext uri="{FF2B5EF4-FFF2-40B4-BE49-F238E27FC236}">
                  <a16:creationId xmlns:a16="http://schemas.microsoft.com/office/drawing/2014/main" id="{910638A7-083C-B3C5-9177-E43486210678}"/>
                </a:ext>
              </a:extLst>
            </p:cNvPr>
            <p:cNvSpPr/>
            <p:nvPr/>
          </p:nvSpPr>
          <p:spPr>
            <a:xfrm>
              <a:off x="2876948" y="878924"/>
              <a:ext cx="2221766" cy="3801854"/>
            </a:xfrm>
            <a:prstGeom prst="roundRect">
              <a:avLst>
                <a:gd name="adj" fmla="val 10445"/>
              </a:avLst>
            </a:prstGeom>
            <a:solidFill>
              <a:srgbClr val="213164"/>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F62A89A6-0605-49EC-2CBB-674A8ADFF385}"/>
                </a:ext>
              </a:extLst>
            </p:cNvPr>
            <p:cNvSpPr/>
            <p:nvPr/>
          </p:nvSpPr>
          <p:spPr>
            <a:xfrm>
              <a:off x="3012975" y="990322"/>
              <a:ext cx="2085739" cy="3690456"/>
            </a:xfrm>
            <a:prstGeom prst="roundRect">
              <a:avLst>
                <a:gd name="adj" fmla="val 9421"/>
              </a:avLst>
            </a:prstGeom>
            <a:solidFill>
              <a:schemeClr val="bg1"/>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3D3DC28C-3814-5E7F-2378-B75F943C8FBD}"/>
                </a:ext>
              </a:extLst>
            </p:cNvPr>
            <p:cNvSpPr txBox="1"/>
            <p:nvPr/>
          </p:nvSpPr>
          <p:spPr>
            <a:xfrm>
              <a:off x="3107005" y="1015695"/>
              <a:ext cx="1891145" cy="2723823"/>
            </a:xfrm>
            <a:prstGeom prst="rect">
              <a:avLst/>
            </a:prstGeom>
            <a:noFill/>
          </p:spPr>
          <p:txBody>
            <a:bodyPr wrap="square">
              <a:spAutoFit/>
            </a:bodyPr>
            <a:lstStyle/>
            <a:p>
              <a:pPr algn="ctr">
                <a:spcBef>
                  <a:spcPts val="600"/>
                </a:spcBef>
              </a:pPr>
              <a:r>
                <a:rPr lang="en-IN" sz="1600" b="1" dirty="0">
                  <a:solidFill>
                    <a:srgbClr val="223366"/>
                  </a:solidFill>
                </a:rPr>
                <a:t>Internal CSS</a:t>
              </a:r>
            </a:p>
            <a:p>
              <a:pPr algn="ctr">
                <a:spcBef>
                  <a:spcPts val="600"/>
                </a:spcBef>
              </a:pPr>
              <a:r>
                <a:rPr lang="en-US" dirty="0">
                  <a:solidFill>
                    <a:schemeClr val="tx1"/>
                  </a:solidFill>
                </a:rPr>
                <a:t>The CSS ruleset should be within the HTML file in the head section </a:t>
              </a:r>
            </a:p>
            <a:p>
              <a:pPr algn="ctr">
                <a:spcBef>
                  <a:spcPts val="600"/>
                </a:spcBef>
              </a:pPr>
              <a:r>
                <a:rPr lang="en-US" dirty="0" err="1">
                  <a:solidFill>
                    <a:schemeClr val="tx1"/>
                  </a:solidFill>
                </a:rPr>
                <a:t>i.e</a:t>
              </a:r>
              <a:r>
                <a:rPr lang="en-US" dirty="0">
                  <a:solidFill>
                    <a:schemeClr val="tx1"/>
                  </a:solidFill>
                </a:rPr>
                <a:t> the CSS is embedded within the HTML file.</a:t>
              </a:r>
            </a:p>
            <a:p>
              <a:pPr algn="ctr">
                <a:spcBef>
                  <a:spcPts val="600"/>
                </a:spcBef>
              </a:pPr>
              <a:r>
                <a:rPr lang="en-US" dirty="0">
                  <a:solidFill>
                    <a:schemeClr val="tx1"/>
                  </a:solidFill>
                </a:rPr>
                <a:t>&lt;style type="text/</a:t>
              </a:r>
              <a:r>
                <a:rPr lang="en-US" dirty="0" err="1">
                  <a:solidFill>
                    <a:schemeClr val="tx1"/>
                  </a:solidFill>
                </a:rPr>
                <a:t>css</a:t>
              </a:r>
              <a:r>
                <a:rPr lang="en-US" dirty="0">
                  <a:solidFill>
                    <a:schemeClr val="tx1"/>
                  </a:solidFill>
                </a:rPr>
                <a:t>"&gt;div { color: #444;}&lt;/style&gt; </a:t>
              </a:r>
            </a:p>
          </p:txBody>
        </p:sp>
      </p:grpSp>
      <p:grpSp>
        <p:nvGrpSpPr>
          <p:cNvPr id="20" name="Group 19">
            <a:extLst>
              <a:ext uri="{FF2B5EF4-FFF2-40B4-BE49-F238E27FC236}">
                <a16:creationId xmlns:a16="http://schemas.microsoft.com/office/drawing/2014/main" id="{01FA4CE5-F528-6E21-AFFF-84A05DC1D696}"/>
              </a:ext>
            </a:extLst>
          </p:cNvPr>
          <p:cNvGrpSpPr/>
          <p:nvPr/>
        </p:nvGrpSpPr>
        <p:grpSpPr>
          <a:xfrm>
            <a:off x="6158142" y="933657"/>
            <a:ext cx="2187201" cy="3742707"/>
            <a:chOff x="6123578" y="870097"/>
            <a:chExt cx="2221766" cy="3801854"/>
          </a:xfrm>
        </p:grpSpPr>
        <p:sp>
          <p:nvSpPr>
            <p:cNvPr id="15" name="Rectangle: Rounded Corners 14">
              <a:extLst>
                <a:ext uri="{FF2B5EF4-FFF2-40B4-BE49-F238E27FC236}">
                  <a16:creationId xmlns:a16="http://schemas.microsoft.com/office/drawing/2014/main" id="{5F206892-E53B-737F-AC02-5A20EBE34913}"/>
                </a:ext>
              </a:extLst>
            </p:cNvPr>
            <p:cNvSpPr/>
            <p:nvPr/>
          </p:nvSpPr>
          <p:spPr>
            <a:xfrm>
              <a:off x="6123578" y="870097"/>
              <a:ext cx="2221766" cy="3801854"/>
            </a:xfrm>
            <a:prstGeom prst="roundRect">
              <a:avLst>
                <a:gd name="adj" fmla="val 10445"/>
              </a:avLst>
            </a:prstGeom>
            <a:solidFill>
              <a:srgbClr val="213164"/>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120F3293-9A87-1CC4-C3B1-01E65CA214A6}"/>
                </a:ext>
              </a:extLst>
            </p:cNvPr>
            <p:cNvSpPr/>
            <p:nvPr/>
          </p:nvSpPr>
          <p:spPr>
            <a:xfrm>
              <a:off x="6259605" y="981495"/>
              <a:ext cx="2085739" cy="3690456"/>
            </a:xfrm>
            <a:prstGeom prst="roundRect">
              <a:avLst>
                <a:gd name="adj" fmla="val 9421"/>
              </a:avLst>
            </a:prstGeom>
            <a:solidFill>
              <a:schemeClr val="bg1"/>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73048A75-AA5A-7009-3ECD-E6B4D6427A27}"/>
                </a:ext>
              </a:extLst>
            </p:cNvPr>
            <p:cNvSpPr txBox="1"/>
            <p:nvPr/>
          </p:nvSpPr>
          <p:spPr>
            <a:xfrm>
              <a:off x="6353635" y="1006868"/>
              <a:ext cx="1891145" cy="3600986"/>
            </a:xfrm>
            <a:prstGeom prst="rect">
              <a:avLst/>
            </a:prstGeom>
            <a:noFill/>
          </p:spPr>
          <p:txBody>
            <a:bodyPr wrap="square">
              <a:spAutoFit/>
            </a:bodyPr>
            <a:lstStyle/>
            <a:p>
              <a:pPr algn="ctr">
                <a:spcBef>
                  <a:spcPts val="600"/>
                </a:spcBef>
              </a:pPr>
              <a:r>
                <a:rPr lang="en-IN" sz="1600" b="1" dirty="0">
                  <a:solidFill>
                    <a:srgbClr val="223366"/>
                  </a:solidFill>
                </a:rPr>
                <a:t>External CSS</a:t>
              </a:r>
            </a:p>
            <a:p>
              <a:pPr algn="ctr">
                <a:spcBef>
                  <a:spcPts val="600"/>
                </a:spcBef>
              </a:pPr>
              <a:r>
                <a:rPr lang="en-US" dirty="0">
                  <a:solidFill>
                    <a:schemeClr val="tx1"/>
                  </a:solidFill>
                </a:rPr>
                <a:t>External CSS contains a separate CSS file that contains only style property with the help of tag attributes.</a:t>
              </a:r>
            </a:p>
            <a:p>
              <a:pPr algn="ctr">
                <a:spcBef>
                  <a:spcPts val="600"/>
                </a:spcBef>
              </a:pPr>
              <a:r>
                <a:rPr lang="en-US" dirty="0">
                  <a:solidFill>
                    <a:schemeClr val="tx1"/>
                  </a:solidFill>
                </a:rPr>
                <a:t>selector{</a:t>
              </a:r>
            </a:p>
            <a:p>
              <a:pPr algn="ctr">
                <a:spcBef>
                  <a:spcPts val="600"/>
                </a:spcBef>
              </a:pPr>
              <a:r>
                <a:rPr lang="en-US" dirty="0">
                  <a:solidFill>
                    <a:schemeClr val="tx1"/>
                  </a:solidFill>
                </a:rPr>
                <a:t>    property1: value1;</a:t>
              </a:r>
            </a:p>
            <a:p>
              <a:pPr algn="ctr">
                <a:spcBef>
                  <a:spcPts val="600"/>
                </a:spcBef>
              </a:pPr>
              <a:r>
                <a:rPr lang="en-US" dirty="0">
                  <a:solidFill>
                    <a:schemeClr val="tx1"/>
                  </a:solidFill>
                </a:rPr>
                <a:t>    property2: value2;</a:t>
              </a:r>
            </a:p>
            <a:p>
              <a:pPr algn="ctr">
                <a:spcBef>
                  <a:spcPts val="600"/>
                </a:spcBef>
              </a:pPr>
              <a:r>
                <a:rPr lang="en-US" dirty="0">
                  <a:solidFill>
                    <a:schemeClr val="tx1"/>
                  </a:solidFill>
                </a:rPr>
                <a:t>}</a:t>
              </a:r>
            </a:p>
            <a:p>
              <a:pPr algn="ctr">
                <a:spcBef>
                  <a:spcPts val="600"/>
                </a:spcBef>
              </a:pPr>
              <a:r>
                <a:rPr lang="en-US" dirty="0">
                  <a:solidFill>
                    <a:schemeClr val="tx1"/>
                  </a:solidFill>
                </a:rPr>
                <a:t>&lt;link </a:t>
              </a:r>
              <a:r>
                <a:rPr lang="en-US" dirty="0" err="1">
                  <a:solidFill>
                    <a:schemeClr val="tx1"/>
                  </a:solidFill>
                </a:rPr>
                <a:t>rel</a:t>
              </a:r>
              <a:r>
                <a:rPr lang="en-US" dirty="0">
                  <a:solidFill>
                    <a:schemeClr val="tx1"/>
                  </a:solidFill>
                </a:rPr>
                <a:t>="stylesheet" type="text/</a:t>
              </a:r>
              <a:r>
                <a:rPr lang="en-US" dirty="0" err="1">
                  <a:solidFill>
                    <a:schemeClr val="tx1"/>
                  </a:solidFill>
                </a:rPr>
                <a:t>css</a:t>
              </a:r>
              <a:r>
                <a:rPr lang="en-US" dirty="0">
                  <a:solidFill>
                    <a:schemeClr val="tx1"/>
                  </a:solidFill>
                </a:rPr>
                <a:t>" </a:t>
              </a:r>
              <a:r>
                <a:rPr lang="en-US" dirty="0" err="1">
                  <a:solidFill>
                    <a:schemeClr val="tx1"/>
                  </a:solidFill>
                </a:rPr>
                <a:t>href</a:t>
              </a:r>
              <a:r>
                <a:rPr lang="en-US" dirty="0">
                  <a:solidFill>
                    <a:schemeClr val="tx1"/>
                  </a:solidFill>
                </a:rPr>
                <a:t>="/style.css" /&gt;</a:t>
              </a:r>
            </a:p>
          </p:txBody>
        </p:sp>
      </p:grpSp>
      <p:sp>
        <p:nvSpPr>
          <p:cNvPr id="4" name="Title 1">
            <a:extLst>
              <a:ext uri="{FF2B5EF4-FFF2-40B4-BE49-F238E27FC236}">
                <a16:creationId xmlns:a16="http://schemas.microsoft.com/office/drawing/2014/main" id="{66A03944-DCBF-3B7D-A56A-BCAACA998E16}"/>
              </a:ext>
            </a:extLst>
          </p:cNvPr>
          <p:cNvSpPr txBox="1">
            <a:spLocks/>
          </p:cNvSpPr>
          <p:nvPr/>
        </p:nvSpPr>
        <p:spPr>
          <a:xfrm>
            <a:off x="140545" y="567255"/>
            <a:ext cx="1995082" cy="430857"/>
          </a:xfrm>
          <a:prstGeom prst="rect">
            <a:avLst/>
          </a:prstGeom>
        </p:spPr>
        <p:txBody>
          <a:bodyPr wrap="square">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1600" b="1" dirty="0">
                <a:solidFill>
                  <a:srgbClr val="223366"/>
                </a:solidFill>
              </a:rPr>
              <a:t>Types of CSS</a:t>
            </a:r>
          </a:p>
        </p:txBody>
      </p:sp>
    </p:spTree>
    <p:extLst>
      <p:ext uri="{BB962C8B-B14F-4D97-AF65-F5344CB8AC3E}">
        <p14:creationId xmlns:p14="http://schemas.microsoft.com/office/powerpoint/2010/main" val="2906633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circle with blue lines&#10;&#10;Description automatically generated">
            <a:extLst>
              <a:ext uri="{FF2B5EF4-FFF2-40B4-BE49-F238E27FC236}">
                <a16:creationId xmlns:a16="http://schemas.microsoft.com/office/drawing/2014/main" id="{4BC213F2-3916-61D9-B48F-4131378FCD45}"/>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EA810711-9852-1C31-44EF-C32DB6CD0DA0}"/>
              </a:ext>
            </a:extLst>
          </p:cNvPr>
          <p:cNvSpPr txBox="1">
            <a:spLocks/>
          </p:cNvSpPr>
          <p:nvPr/>
        </p:nvSpPr>
        <p:spPr>
          <a:xfrm>
            <a:off x="1745267" y="2229249"/>
            <a:ext cx="566658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rPr>
              <a:t>Lab 15: Different Ways to apply CSS on HTML Elements</a:t>
            </a:r>
            <a:r>
              <a:rPr lang="en-US" sz="1600" b="1" dirty="0">
                <a:solidFill>
                  <a:schemeClr val="tx1"/>
                </a:solidFill>
              </a:rPr>
              <a:t> </a:t>
            </a:r>
          </a:p>
        </p:txBody>
      </p:sp>
    </p:spTree>
    <p:extLst>
      <p:ext uri="{BB962C8B-B14F-4D97-AF65-F5344CB8AC3E}">
        <p14:creationId xmlns:p14="http://schemas.microsoft.com/office/powerpoint/2010/main" val="17616058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a:latin typeface="+mj-lt"/>
            </a:endParaRPr>
          </a:p>
          <a:p>
            <a:endParaRPr lang="en-IN" sz="1000">
              <a:latin typeface="+mj-lt"/>
            </a:endParaRPr>
          </a:p>
        </p:txBody>
      </p:sp>
      <p:sp>
        <p:nvSpPr>
          <p:cNvPr id="2" name="TextBox 1">
            <a:extLst>
              <a:ext uri="{FF2B5EF4-FFF2-40B4-BE49-F238E27FC236}">
                <a16:creationId xmlns:a16="http://schemas.microsoft.com/office/drawing/2014/main" id="{D9C78F64-473E-199B-20D4-C5E8E937338F}"/>
              </a:ext>
            </a:extLst>
          </p:cNvPr>
          <p:cNvSpPr txBox="1"/>
          <p:nvPr/>
        </p:nvSpPr>
        <p:spPr>
          <a:xfrm>
            <a:off x="129523" y="617101"/>
            <a:ext cx="3154698" cy="338554"/>
          </a:xfrm>
          <a:prstGeom prst="rect">
            <a:avLst/>
          </a:prstGeom>
          <a:noFill/>
        </p:spPr>
        <p:txBody>
          <a:bodyPr wrap="square" rtlCol="0">
            <a:spAutoFit/>
          </a:bodyPr>
          <a:lstStyle/>
          <a:p>
            <a:r>
              <a:rPr lang="en-IN" sz="1600" b="1" dirty="0">
                <a:solidFill>
                  <a:srgbClr val="223366"/>
                </a:solidFill>
              </a:rPr>
              <a:t>CSS Selectors</a:t>
            </a:r>
          </a:p>
        </p:txBody>
      </p:sp>
      <p:pic>
        <p:nvPicPr>
          <p:cNvPr id="2052" name="Picture 4" descr="Selectors in CSS">
            <a:extLst>
              <a:ext uri="{FF2B5EF4-FFF2-40B4-BE49-F238E27FC236}">
                <a16:creationId xmlns:a16="http://schemas.microsoft.com/office/drawing/2014/main" id="{2F33C36B-9360-4335-1F6E-887A13E9F2E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759281" y="1129689"/>
            <a:ext cx="3625437" cy="3514870"/>
          </a:xfrm>
          <a:prstGeom prst="rect">
            <a:avLst/>
          </a:prstGeom>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D36402B-C56F-9B37-9E8E-FA4923F9CFC0}"/>
              </a:ext>
            </a:extLst>
          </p:cNvPr>
          <p:cNvSpPr txBox="1"/>
          <p:nvPr/>
        </p:nvSpPr>
        <p:spPr>
          <a:xfrm>
            <a:off x="690891" y="4640765"/>
            <a:ext cx="474216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https://www.c-sharpcorner.com/UploadFile/9a9e6f/selectors-in-css/</a:t>
            </a:r>
            <a:endParaRPr lang="en-US" sz="1200" dirty="0">
              <a:solidFill>
                <a:srgbClr val="0000FF"/>
              </a:solidFill>
            </a:endParaRPr>
          </a:p>
        </p:txBody>
      </p:sp>
      <p:sp>
        <p:nvSpPr>
          <p:cNvPr id="7" name="TextBox 6">
            <a:extLst>
              <a:ext uri="{FF2B5EF4-FFF2-40B4-BE49-F238E27FC236}">
                <a16:creationId xmlns:a16="http://schemas.microsoft.com/office/drawing/2014/main" id="{D3346AA9-7D12-B2AA-1130-A94E8F89F3DA}"/>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8" name="Straight Connector 7">
            <a:extLst>
              <a:ext uri="{FF2B5EF4-FFF2-40B4-BE49-F238E27FC236}">
                <a16:creationId xmlns:a16="http://schemas.microsoft.com/office/drawing/2014/main" id="{B22AEF70-624A-EFE5-12A7-6BEA0579F927}"/>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8647913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32078" y="999065"/>
            <a:ext cx="5983623" cy="35807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Selectors</a:t>
            </a:r>
            <a:endParaRPr kumimoji="0" lang="en-US" altLang="en-US"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Shruti" panose="020B0502040204020203" pitchFamily="34" charset="0"/>
            </a:endParaRPr>
          </a:p>
          <a:p>
            <a:pPr marL="173736" marR="0" lvl="0" indent="-173736" algn="l" defTabSz="914400" rtl="0" eaLnBrk="0" fontAlgn="base" latinLnBrk="0" hangingPunct="0">
              <a:lnSpc>
                <a:spcPct val="100000"/>
              </a:lnSpc>
              <a:spcBef>
                <a:spcPct val="0"/>
              </a:spcBef>
              <a:spcAft>
                <a:spcPct val="0"/>
              </a:spcAft>
              <a:buClr>
                <a:srgbClr val="223366"/>
              </a:buClr>
              <a:buSzTx/>
              <a:buFont typeface="Arial" panose="020B0604020202020204" pitchFamily="34" charset="0"/>
              <a:buChar char="•"/>
              <a:tabLst>
                <a:tab pos="457200" algn="l"/>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To apply CSS to an element you need to select it. </a:t>
            </a:r>
            <a:endParaRPr lang="en-US" altLang="en-US" dirty="0">
              <a:solidFill>
                <a:schemeClr val="tx1"/>
              </a:solidFill>
              <a:ea typeface="Times New Roman" panose="02020603050405020304" pitchFamily="18" charset="0"/>
              <a:cs typeface="Arial" panose="020B0604020202020204" pitchFamily="34" charset="0"/>
            </a:endParaRPr>
          </a:p>
          <a:p>
            <a:pPr marL="173736" marR="0" lvl="0" indent="-173736" algn="l" defTabSz="914400" rtl="0" eaLnBrk="0" fontAlgn="base" latinLnBrk="0" hangingPunct="0">
              <a:lnSpc>
                <a:spcPct val="100000"/>
              </a:lnSpc>
              <a:spcBef>
                <a:spcPct val="0"/>
              </a:spcBef>
              <a:spcAft>
                <a:spcPct val="0"/>
              </a:spcAft>
              <a:buClr>
                <a:srgbClr val="223366"/>
              </a:buClr>
              <a:buSzTx/>
              <a:buFont typeface="Arial" panose="020B0604020202020204" pitchFamily="34" charset="0"/>
              <a:buChar char="•"/>
              <a:tabLst>
                <a:tab pos="457200" algn="l"/>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CSS provides you with a number of different ways to do this</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173736" marR="0" lvl="0" indent="-173736" algn="l" defTabSz="914400" rtl="0" eaLnBrk="0" fontAlgn="base" latinLnBrk="0" hangingPunct="0">
              <a:lnSpc>
                <a:spcPct val="100000"/>
              </a:lnSpc>
              <a:spcBef>
                <a:spcPct val="0"/>
              </a:spcBef>
              <a:spcAft>
                <a:spcPct val="0"/>
              </a:spcAft>
              <a:buClr>
                <a:srgbClr val="223366"/>
              </a:buClr>
              <a:buSzTx/>
              <a:buFont typeface="Arial" panose="020B0604020202020204" pitchFamily="34" charset="0"/>
              <a:buChar char="•"/>
              <a:tabLst>
                <a:tab pos="457200" algn="l"/>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If you've got some text that you only want to be larger and red if it's the first paragraph of an article, how do you do that?</a:t>
            </a: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&lt;article&gt;</a:t>
            </a:r>
            <a:b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  &lt;p&gt;I want to be red and larger than the other text.&lt;/p&gt;</a:t>
            </a:r>
            <a:b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  &lt;p&gt;I want to be normal sized and the default color.&lt;/p&gt;</a:t>
            </a:r>
            <a:b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&lt;/article&gt;</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You use a CSS selector to find that specific element and apply a CSS rule, like this.</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article p:first-of-type {</a:t>
            </a:r>
            <a:b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  color: red;</a:t>
            </a:r>
            <a:b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  font-size: 1.5em;</a:t>
            </a:r>
            <a:b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a:latin typeface="+mj-lt"/>
            </a:endParaRPr>
          </a:p>
          <a:p>
            <a:endParaRPr lang="en-IN" sz="1000">
              <a:latin typeface="+mj-lt"/>
            </a:endParaRPr>
          </a:p>
        </p:txBody>
      </p:sp>
      <p:sp>
        <p:nvSpPr>
          <p:cNvPr id="3" name="TextBox 2">
            <a:extLst>
              <a:ext uri="{FF2B5EF4-FFF2-40B4-BE49-F238E27FC236}">
                <a16:creationId xmlns:a16="http://schemas.microsoft.com/office/drawing/2014/main" id="{C831E45C-0067-ECDB-431D-BE98AD485BAA}"/>
              </a:ext>
            </a:extLst>
          </p:cNvPr>
          <p:cNvSpPr txBox="1"/>
          <p:nvPr/>
        </p:nvSpPr>
        <p:spPr>
          <a:xfrm>
            <a:off x="132078" y="623191"/>
            <a:ext cx="2899719" cy="338554"/>
          </a:xfrm>
          <a:prstGeom prst="rect">
            <a:avLst/>
          </a:prstGeom>
          <a:noFill/>
        </p:spPr>
        <p:txBody>
          <a:bodyPr wrap="square" rtlCol="0">
            <a:spAutoFit/>
          </a:bodyPr>
          <a:lstStyle/>
          <a:p>
            <a:r>
              <a:rPr lang="en-IN" sz="1600" b="1" dirty="0">
                <a:solidFill>
                  <a:srgbClr val="223366"/>
                </a:solidFill>
              </a:rPr>
              <a:t>Introduction</a:t>
            </a:r>
          </a:p>
        </p:txBody>
      </p:sp>
      <p:pic>
        <p:nvPicPr>
          <p:cNvPr id="7" name="Picture 6">
            <a:extLst>
              <a:ext uri="{FF2B5EF4-FFF2-40B4-BE49-F238E27FC236}">
                <a16:creationId xmlns:a16="http://schemas.microsoft.com/office/drawing/2014/main" id="{B818947B-043E-9CFC-3B11-9308277DD7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5701" y="2277534"/>
            <a:ext cx="2655769" cy="1417426"/>
          </a:xfrm>
          <a:prstGeom prst="rect">
            <a:avLst/>
          </a:prstGeom>
        </p:spPr>
      </p:pic>
      <p:sp>
        <p:nvSpPr>
          <p:cNvPr id="8" name="TextBox 7">
            <a:extLst>
              <a:ext uri="{FF2B5EF4-FFF2-40B4-BE49-F238E27FC236}">
                <a16:creationId xmlns:a16="http://schemas.microsoft.com/office/drawing/2014/main" id="{BABC5945-1091-4CED-582C-71A1ABD085CB}"/>
              </a:ext>
            </a:extLst>
          </p:cNvPr>
          <p:cNvSpPr txBox="1"/>
          <p:nvPr/>
        </p:nvSpPr>
        <p:spPr>
          <a:xfrm>
            <a:off x="690891" y="4640765"/>
            <a:ext cx="388110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https://web.dev/learn/css/selectors/</a:t>
            </a:r>
            <a:endParaRPr lang="en-US" sz="1200" dirty="0">
              <a:solidFill>
                <a:srgbClr val="0000FF"/>
              </a:solidFill>
            </a:endParaRPr>
          </a:p>
        </p:txBody>
      </p:sp>
      <p:sp>
        <p:nvSpPr>
          <p:cNvPr id="9" name="TextBox 8">
            <a:extLst>
              <a:ext uri="{FF2B5EF4-FFF2-40B4-BE49-F238E27FC236}">
                <a16:creationId xmlns:a16="http://schemas.microsoft.com/office/drawing/2014/main" id="{2B5DD3B5-849A-334F-E3C2-30DF0C03CE06}"/>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10" name="Straight Connector 9">
            <a:extLst>
              <a:ext uri="{FF2B5EF4-FFF2-40B4-BE49-F238E27FC236}">
                <a16:creationId xmlns:a16="http://schemas.microsoft.com/office/drawing/2014/main" id="{83DEECB9-6E88-160F-2109-AD00803A3FCB}"/>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2866386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a:latin typeface="+mj-lt"/>
            </a:endParaRPr>
          </a:p>
          <a:p>
            <a:endParaRPr lang="en-IN" sz="1000">
              <a:latin typeface="+mj-lt"/>
            </a:endParaRPr>
          </a:p>
        </p:txBody>
      </p:sp>
      <p:sp>
        <p:nvSpPr>
          <p:cNvPr id="10" name="TextBox 9">
            <a:extLst>
              <a:ext uri="{FF2B5EF4-FFF2-40B4-BE49-F238E27FC236}">
                <a16:creationId xmlns:a16="http://schemas.microsoft.com/office/drawing/2014/main" id="{9A5AC6A2-183F-D59F-5582-439E024985EB}"/>
              </a:ext>
            </a:extLst>
          </p:cNvPr>
          <p:cNvSpPr txBox="1"/>
          <p:nvPr/>
        </p:nvSpPr>
        <p:spPr>
          <a:xfrm>
            <a:off x="138985" y="1032510"/>
            <a:ext cx="8014415" cy="3862596"/>
          </a:xfrm>
          <a:prstGeom prst="rect">
            <a:avLst/>
          </a:prstGeom>
          <a:noFill/>
        </p:spPr>
        <p:txBody>
          <a:bodyPr wrap="square">
            <a:spAutoFit/>
          </a:bodyPr>
          <a:lstStyle/>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A type selector matches a HTML element directly.</a:t>
            </a:r>
          </a:p>
          <a:p>
            <a:pPr marL="0" marR="0" lvl="0" indent="0" algn="l" defTabSz="914400" rtl="0" eaLnBrk="0" fontAlgn="base" latinLnBrk="0" hangingPunct="0">
              <a:lnSpc>
                <a:spcPct val="100000"/>
              </a:lnSpc>
              <a:spcBef>
                <a:spcPts val="60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section {</a:t>
            </a:r>
            <a:b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  padding: 2em;</a:t>
            </a:r>
            <a:b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a:t>
            </a:r>
            <a:r>
              <a:rPr kumimoji="0" lang="en-US" altLang="en-US" b="0" i="0" u="none" strike="noStrike" cap="none" normalizeH="0" baseline="0" dirty="0">
                <a:ln>
                  <a:noFill/>
                </a:ln>
                <a:solidFill>
                  <a:schemeClr val="tx1"/>
                </a:solidFill>
                <a:effectLst/>
                <a:latin typeface="+mj-lt"/>
              </a:rPr>
              <a:t> </a:t>
            </a:r>
            <a:endParaRPr kumimoji="0" lang="en-US" altLang="en-US" b="0"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ts val="60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This rule causes every &lt;section&gt; element to have 2em of padding on all sides.</a:t>
            </a: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ts val="60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1"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Class selector</a:t>
            </a:r>
            <a:endParaRPr kumimoji="0" lang="en-US" altLang="en-US" b="0" i="0" u="none" strike="noStrike" cap="none" normalizeH="0" baseline="0" dirty="0">
              <a:ln>
                <a:noFill/>
              </a:ln>
              <a:solidFill>
                <a:schemeClr val="tx1"/>
              </a:solidFill>
              <a:effectLst/>
              <a:latin typeface="+mj-lt"/>
              <a:ea typeface="Times New Roman" panose="02020603050405020304" pitchFamily="18" charset="0"/>
              <a:cs typeface="Shruti" panose="020B0502040204020203"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A HTML element can have one or more items defined in their class attribute. The class selector matches any element that has that class applied to it.</a:t>
            </a:r>
          </a:p>
          <a:p>
            <a:pPr marL="0" marR="0" lvl="0" indent="0" algn="l" defTabSz="914400" rtl="0" eaLnBrk="0" fontAlgn="base" latinLnBrk="0" hangingPunct="0">
              <a:lnSpc>
                <a:spcPct val="100000"/>
              </a:lnSpc>
              <a:spcBef>
                <a:spcPts val="60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&lt;div class="my-class"&gt;&lt;/div&gt;</a:t>
            </a:r>
            <a:b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&lt;button class="my-class"&gt;&lt;/button&gt;</a:t>
            </a:r>
            <a:b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&lt;p class="my-class"&gt;&lt;/p&gt;</a:t>
            </a:r>
            <a:endParaRPr kumimoji="0" lang="en-US" altLang="en-US" b="0"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ts val="60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Any element that has the class applied to it will get colored red:</a:t>
            </a:r>
            <a:endParaRPr kumimoji="0" lang="en-US" altLang="en-US" b="0"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ts val="60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.my-class {</a:t>
            </a:r>
            <a:b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  color: red;</a:t>
            </a:r>
            <a:b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b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latin typeface="+mj-lt"/>
              <a:ea typeface="Times New Roman" panose="02020603050405020304" pitchFamily="18" charset="0"/>
            </a:endParaRPr>
          </a:p>
        </p:txBody>
      </p:sp>
      <p:sp>
        <p:nvSpPr>
          <p:cNvPr id="2" name="TextBox 1">
            <a:extLst>
              <a:ext uri="{FF2B5EF4-FFF2-40B4-BE49-F238E27FC236}">
                <a16:creationId xmlns:a16="http://schemas.microsoft.com/office/drawing/2014/main" id="{C42747A5-32EC-83F4-49A8-BAF74255B5C6}"/>
              </a:ext>
            </a:extLst>
          </p:cNvPr>
          <p:cNvSpPr txBox="1"/>
          <p:nvPr/>
        </p:nvSpPr>
        <p:spPr>
          <a:xfrm>
            <a:off x="132078" y="623191"/>
            <a:ext cx="2899719" cy="338554"/>
          </a:xfrm>
          <a:prstGeom prst="rect">
            <a:avLst/>
          </a:prstGeom>
          <a:noFill/>
        </p:spPr>
        <p:txBody>
          <a:bodyPr wrap="square" rtlCol="0">
            <a:spAutoFit/>
          </a:bodyPr>
          <a:lstStyle/>
          <a:p>
            <a:r>
              <a:rPr lang="en-IN" sz="1600" b="1" dirty="0">
                <a:solidFill>
                  <a:srgbClr val="223366"/>
                </a:solidFill>
              </a:rPr>
              <a:t>Type Selector </a:t>
            </a:r>
          </a:p>
        </p:txBody>
      </p:sp>
    </p:spTree>
    <p:extLst>
      <p:ext uri="{BB962C8B-B14F-4D97-AF65-F5344CB8AC3E}">
        <p14:creationId xmlns:p14="http://schemas.microsoft.com/office/powerpoint/2010/main" val="36398251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a:latin typeface="+mj-lt"/>
            </a:endParaRPr>
          </a:p>
          <a:p>
            <a:endParaRPr lang="en-IN" sz="1000">
              <a:latin typeface="+mj-lt"/>
            </a:endParaRPr>
          </a:p>
        </p:txBody>
      </p:sp>
      <p:sp>
        <p:nvSpPr>
          <p:cNvPr id="6" name="Rectangle 2">
            <a:extLst>
              <a:ext uri="{FF2B5EF4-FFF2-40B4-BE49-F238E27FC236}">
                <a16:creationId xmlns:a16="http://schemas.microsoft.com/office/drawing/2014/main" id="{417912F6-9344-59EA-30DC-7594BABAFB24}"/>
              </a:ext>
            </a:extLst>
          </p:cNvPr>
          <p:cNvSpPr>
            <a:spLocks noChangeArrowheads="1"/>
          </p:cNvSpPr>
          <p:nvPr/>
        </p:nvSpPr>
        <p:spPr bwMode="auto">
          <a:xfrm>
            <a:off x="0" y="1339303"/>
            <a:ext cx="4572000" cy="34880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77E7E546-D5F8-DDCA-ADD4-A9D9C5FD8914}"/>
              </a:ext>
            </a:extLst>
          </p:cNvPr>
          <p:cNvSpPr>
            <a:spLocks noChangeArrowheads="1"/>
          </p:cNvSpPr>
          <p:nvPr/>
        </p:nvSpPr>
        <p:spPr bwMode="auto">
          <a:xfrm>
            <a:off x="65904" y="3258715"/>
            <a:ext cx="3682314" cy="34880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TextBox 2">
            <a:extLst>
              <a:ext uri="{FF2B5EF4-FFF2-40B4-BE49-F238E27FC236}">
                <a16:creationId xmlns:a16="http://schemas.microsoft.com/office/drawing/2014/main" id="{8A4A14DD-30B0-CD5D-9A60-934892DF92B8}"/>
              </a:ext>
            </a:extLst>
          </p:cNvPr>
          <p:cNvSpPr txBox="1"/>
          <p:nvPr/>
        </p:nvSpPr>
        <p:spPr>
          <a:xfrm>
            <a:off x="138636" y="623448"/>
            <a:ext cx="4334304" cy="338554"/>
          </a:xfrm>
          <a:prstGeom prst="rect">
            <a:avLst/>
          </a:prstGeom>
          <a:noFill/>
        </p:spPr>
        <p:txBody>
          <a:bodyPr wrap="square">
            <a:spAutoFit/>
          </a:bodyPr>
          <a:lstStyle/>
          <a:p>
            <a:pPr>
              <a:spcBef>
                <a:spcPts val="300"/>
              </a:spcBef>
            </a:pPr>
            <a:r>
              <a:rPr lang="en-IN" sz="1600" b="1" dirty="0">
                <a:solidFill>
                  <a:srgbClr val="223366"/>
                </a:solidFill>
              </a:rPr>
              <a:t>Grouping Selectors </a:t>
            </a:r>
            <a:endParaRPr lang="en-IN" dirty="0"/>
          </a:p>
        </p:txBody>
      </p:sp>
      <p:sp>
        <p:nvSpPr>
          <p:cNvPr id="5" name="TextBox 4">
            <a:extLst>
              <a:ext uri="{FF2B5EF4-FFF2-40B4-BE49-F238E27FC236}">
                <a16:creationId xmlns:a16="http://schemas.microsoft.com/office/drawing/2014/main" id="{79BC8352-08BB-DC09-5F79-D2AE42073DBA}"/>
              </a:ext>
            </a:extLst>
          </p:cNvPr>
          <p:cNvSpPr txBox="1"/>
          <p:nvPr/>
        </p:nvSpPr>
        <p:spPr>
          <a:xfrm>
            <a:off x="130400" y="933897"/>
            <a:ext cx="8556399" cy="4039567"/>
          </a:xfrm>
          <a:prstGeom prst="rect">
            <a:avLst/>
          </a:prstGeom>
          <a:noFill/>
        </p:spPr>
        <p:txBody>
          <a:bodyPr wrap="square">
            <a:spAutoFit/>
          </a:bodyPr>
          <a:lstStyle/>
          <a:p>
            <a:pPr marL="173736" indent="-173736">
              <a:spcBef>
                <a:spcPts val="300"/>
              </a:spcBef>
              <a:buClr>
                <a:srgbClr val="223366"/>
              </a:buClr>
              <a:buFont typeface="Arial" panose="020B0604020202020204" pitchFamily="34" charset="0"/>
              <a:buChar char="•"/>
            </a:pPr>
            <a:r>
              <a:rPr lang="en-IN" dirty="0"/>
              <a:t>A selector doesn't have to match only a single element. You can group multiple selectors by separating them with commas:</a:t>
            </a:r>
          </a:p>
          <a:p>
            <a:pPr>
              <a:spcBef>
                <a:spcPts val="300"/>
              </a:spcBef>
            </a:pPr>
            <a:r>
              <a:rPr lang="en-IN" dirty="0"/>
              <a:t>strong,</a:t>
            </a:r>
          </a:p>
          <a:p>
            <a:pPr>
              <a:spcBef>
                <a:spcPts val="300"/>
              </a:spcBef>
            </a:pPr>
            <a:r>
              <a:rPr lang="en-IN" dirty="0" err="1"/>
              <a:t>em</a:t>
            </a:r>
            <a:r>
              <a:rPr lang="en-IN" dirty="0"/>
              <a:t>,</a:t>
            </a:r>
          </a:p>
          <a:p>
            <a:pPr>
              <a:spcBef>
                <a:spcPts val="300"/>
              </a:spcBef>
            </a:pPr>
            <a:r>
              <a:rPr lang="en-IN" dirty="0"/>
              <a:t>.my-class,</a:t>
            </a:r>
          </a:p>
          <a:p>
            <a:pPr>
              <a:spcBef>
                <a:spcPts val="300"/>
              </a:spcBef>
            </a:pPr>
            <a:r>
              <a:rPr lang="en-IN" dirty="0"/>
              <a:t>[lang] {</a:t>
            </a:r>
          </a:p>
          <a:p>
            <a:pPr>
              <a:spcBef>
                <a:spcPts val="300"/>
              </a:spcBef>
            </a:pPr>
            <a:r>
              <a:rPr lang="en-IN" dirty="0"/>
              <a:t>  </a:t>
            </a:r>
            <a:r>
              <a:rPr lang="en-IN" dirty="0" err="1"/>
              <a:t>color</a:t>
            </a:r>
            <a:r>
              <a:rPr lang="en-IN" dirty="0"/>
              <a:t>: red;</a:t>
            </a:r>
          </a:p>
          <a:p>
            <a:pPr>
              <a:spcBef>
                <a:spcPts val="300"/>
              </a:spcBef>
            </a:pPr>
            <a:r>
              <a:rPr lang="en-IN" dirty="0"/>
              <a:t>} </a:t>
            </a:r>
          </a:p>
          <a:p>
            <a:pPr>
              <a:spcBef>
                <a:spcPts val="300"/>
              </a:spcBef>
            </a:pPr>
            <a:r>
              <a:rPr lang="en-IN" b="1" dirty="0">
                <a:solidFill>
                  <a:srgbClr val="223366"/>
                </a:solidFill>
              </a:rPr>
              <a:t>ID selector</a:t>
            </a:r>
            <a:endParaRPr lang="en-IN" dirty="0"/>
          </a:p>
          <a:p>
            <a:pPr marL="173736" indent="-173736">
              <a:spcBef>
                <a:spcPts val="300"/>
              </a:spcBef>
              <a:buClr>
                <a:srgbClr val="223366"/>
              </a:buClr>
              <a:buFont typeface="Arial" panose="020B0604020202020204" pitchFamily="34" charset="0"/>
              <a:buChar char="•"/>
            </a:pPr>
            <a:r>
              <a:rPr lang="en-IN" dirty="0"/>
              <a:t>An HTML element with an id attribute should be the only element on a page with that ID value. You select elements with an ID selector like this:</a:t>
            </a:r>
          </a:p>
          <a:p>
            <a:pPr>
              <a:spcBef>
                <a:spcPts val="300"/>
              </a:spcBef>
            </a:pPr>
            <a:r>
              <a:rPr lang="en-IN" dirty="0"/>
              <a:t>#rad {</a:t>
            </a:r>
          </a:p>
          <a:p>
            <a:pPr>
              <a:spcBef>
                <a:spcPts val="300"/>
              </a:spcBef>
            </a:pPr>
            <a:r>
              <a:rPr lang="en-IN" dirty="0"/>
              <a:t>  border: 1px solid blue;</a:t>
            </a:r>
          </a:p>
          <a:p>
            <a:pPr>
              <a:spcBef>
                <a:spcPts val="300"/>
              </a:spcBef>
            </a:pPr>
            <a:r>
              <a:rPr lang="en-IN" dirty="0"/>
              <a:t>} </a:t>
            </a:r>
          </a:p>
          <a:p>
            <a:pPr>
              <a:spcBef>
                <a:spcPts val="300"/>
              </a:spcBef>
            </a:pPr>
            <a:r>
              <a:rPr lang="en-IN" dirty="0"/>
              <a:t>This CSS would apply a blue border to the HTML element that has an id of rad, like this:</a:t>
            </a:r>
          </a:p>
          <a:p>
            <a:pPr>
              <a:spcBef>
                <a:spcPts val="300"/>
              </a:spcBef>
            </a:pPr>
            <a:r>
              <a:rPr lang="en-IN" dirty="0"/>
              <a:t>&lt;div id="rad"&gt;&lt;/div&gt; </a:t>
            </a:r>
          </a:p>
        </p:txBody>
      </p:sp>
    </p:spTree>
    <p:extLst>
      <p:ext uri="{BB962C8B-B14F-4D97-AF65-F5344CB8AC3E}">
        <p14:creationId xmlns:p14="http://schemas.microsoft.com/office/powerpoint/2010/main" val="13839539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B3FD39B-F3EB-088A-5334-70D777230576}"/>
              </a:ext>
            </a:extLst>
          </p:cNvPr>
          <p:cNvSpPr txBox="1"/>
          <p:nvPr/>
        </p:nvSpPr>
        <p:spPr>
          <a:xfrm>
            <a:off x="137944" y="920132"/>
            <a:ext cx="8396456" cy="3893374"/>
          </a:xfrm>
          <a:prstGeom prst="rect">
            <a:avLst/>
          </a:prstGeom>
          <a:noFill/>
        </p:spPr>
        <p:txBody>
          <a:bodyPr wrap="square">
            <a:spAutoFit/>
          </a:bodyPr>
          <a:lstStyle/>
          <a:p>
            <a:r>
              <a:rPr lang="en-IN" sz="1300" dirty="0"/>
              <a:t>Also known as a wildcard—matches any element.</a:t>
            </a:r>
          </a:p>
          <a:p>
            <a:r>
              <a:rPr lang="en-IN" sz="1300" dirty="0"/>
              <a:t>* {</a:t>
            </a:r>
          </a:p>
          <a:p>
            <a:r>
              <a:rPr lang="en-IN" sz="1300" dirty="0"/>
              <a:t>  </a:t>
            </a:r>
            <a:r>
              <a:rPr lang="en-IN" sz="1300" dirty="0" err="1"/>
              <a:t>color</a:t>
            </a:r>
            <a:r>
              <a:rPr lang="en-IN" sz="1300" dirty="0"/>
              <a:t>: </a:t>
            </a:r>
            <a:r>
              <a:rPr lang="en-IN" sz="1300" dirty="0" err="1"/>
              <a:t>hotpink</a:t>
            </a:r>
            <a:r>
              <a:rPr lang="en-IN" sz="1300" dirty="0"/>
              <a:t>;</a:t>
            </a:r>
          </a:p>
          <a:p>
            <a:r>
              <a:rPr lang="en-IN" sz="1300" dirty="0"/>
              <a:t>} </a:t>
            </a:r>
          </a:p>
          <a:p>
            <a:r>
              <a:rPr lang="en-IN" sz="1300" dirty="0"/>
              <a:t>This rule causes every HTML element on the page to have </a:t>
            </a:r>
            <a:r>
              <a:rPr lang="en-IN" sz="1300" dirty="0" err="1"/>
              <a:t>hotpink</a:t>
            </a:r>
            <a:r>
              <a:rPr lang="en-IN" sz="1300" dirty="0"/>
              <a:t> text.</a:t>
            </a:r>
          </a:p>
          <a:p>
            <a:endParaRPr lang="en-IN" sz="1300" b="1" dirty="0">
              <a:solidFill>
                <a:srgbClr val="223366"/>
              </a:solidFill>
            </a:endParaRPr>
          </a:p>
          <a:p>
            <a:r>
              <a:rPr lang="en-IN" sz="1300" b="1" dirty="0">
                <a:solidFill>
                  <a:srgbClr val="223366"/>
                </a:solidFill>
              </a:rPr>
              <a:t>Attribute selector</a:t>
            </a:r>
          </a:p>
          <a:p>
            <a:pPr marL="173736" indent="-173736">
              <a:buClr>
                <a:srgbClr val="223366"/>
              </a:buClr>
              <a:buFont typeface="Arial" panose="020B0604020202020204" pitchFamily="34" charset="0"/>
              <a:buChar char="•"/>
            </a:pPr>
            <a:r>
              <a:rPr lang="en-IN" sz="1300" dirty="0"/>
              <a:t>Instruct CSS to look for attributes by wrapping the selector with square brackets ([ ]).</a:t>
            </a:r>
          </a:p>
          <a:p>
            <a:r>
              <a:rPr lang="en-IN" sz="1300" dirty="0"/>
              <a:t>[data-type='primary'] {</a:t>
            </a:r>
          </a:p>
          <a:p>
            <a:r>
              <a:rPr lang="en-IN" sz="1300" dirty="0"/>
              <a:t>  </a:t>
            </a:r>
            <a:r>
              <a:rPr lang="en-IN" sz="1300" dirty="0" err="1"/>
              <a:t>color</a:t>
            </a:r>
            <a:r>
              <a:rPr lang="en-IN" sz="1300" dirty="0"/>
              <a:t>: red;</a:t>
            </a:r>
          </a:p>
          <a:p>
            <a:r>
              <a:rPr lang="en-IN" sz="1300" dirty="0"/>
              <a:t>} </a:t>
            </a:r>
          </a:p>
          <a:p>
            <a:pPr marL="173736" indent="-173736">
              <a:buClr>
                <a:srgbClr val="223366"/>
              </a:buClr>
              <a:buFont typeface="Arial" panose="020B0604020202020204" pitchFamily="34" charset="0"/>
              <a:buChar char="•"/>
            </a:pPr>
            <a:r>
              <a:rPr lang="en-IN" sz="1300" dirty="0"/>
              <a:t>This CSS looks for all elements that have an attribute of data-type with a value of primary, like this:</a:t>
            </a:r>
          </a:p>
          <a:p>
            <a:pPr marL="173736" indent="-173736">
              <a:buClr>
                <a:srgbClr val="223366"/>
              </a:buClr>
              <a:buFont typeface="Arial" panose="020B0604020202020204" pitchFamily="34" charset="0"/>
              <a:buChar char="•"/>
            </a:pPr>
            <a:r>
              <a:rPr lang="en-IN" sz="1300" dirty="0"/>
              <a:t>&lt;div data-type="primary"&gt;&lt;/div&gt; </a:t>
            </a:r>
          </a:p>
          <a:p>
            <a:pPr marL="173736" indent="-173736">
              <a:buClr>
                <a:srgbClr val="223366"/>
              </a:buClr>
              <a:buFont typeface="Arial" panose="020B0604020202020204" pitchFamily="34" charset="0"/>
              <a:buChar char="•"/>
            </a:pPr>
            <a:r>
              <a:rPr lang="en-IN" sz="1300" dirty="0"/>
              <a:t>Instead of looking for a specific value of data-type, you can also look for elements with the attribute present, regardless of its value.</a:t>
            </a:r>
          </a:p>
          <a:p>
            <a:r>
              <a:rPr lang="en-IN" sz="1300" dirty="0"/>
              <a:t>[data-type] { </a:t>
            </a:r>
            <a:r>
              <a:rPr lang="en-IN" sz="1300" dirty="0" err="1"/>
              <a:t>color</a:t>
            </a:r>
            <a:r>
              <a:rPr lang="en-IN" sz="1300" dirty="0"/>
              <a:t>: red;</a:t>
            </a:r>
          </a:p>
          <a:p>
            <a:r>
              <a:rPr lang="en-IN" sz="1300" dirty="0"/>
              <a:t>}&lt;div data-type="primary"&gt;&lt;/div&gt;</a:t>
            </a:r>
          </a:p>
          <a:p>
            <a:r>
              <a:rPr lang="en-IN" sz="1300" dirty="0"/>
              <a:t>&lt;div data-type="secondary"&gt;&lt;/div&gt; </a:t>
            </a:r>
          </a:p>
          <a:p>
            <a:r>
              <a:rPr lang="en-IN" sz="1300" dirty="0"/>
              <a:t>Both of these &lt;div&gt; elements will have red text.</a:t>
            </a:r>
          </a:p>
        </p:txBody>
      </p:sp>
      <p:sp>
        <p:nvSpPr>
          <p:cNvPr id="2" name="TextBox 1">
            <a:extLst>
              <a:ext uri="{FF2B5EF4-FFF2-40B4-BE49-F238E27FC236}">
                <a16:creationId xmlns:a16="http://schemas.microsoft.com/office/drawing/2014/main" id="{35F499B4-F8F7-C629-9C14-87253440C53D}"/>
              </a:ext>
            </a:extLst>
          </p:cNvPr>
          <p:cNvSpPr txBox="1"/>
          <p:nvPr/>
        </p:nvSpPr>
        <p:spPr>
          <a:xfrm>
            <a:off x="138636" y="623448"/>
            <a:ext cx="4334304" cy="338554"/>
          </a:xfrm>
          <a:prstGeom prst="rect">
            <a:avLst/>
          </a:prstGeom>
          <a:noFill/>
        </p:spPr>
        <p:txBody>
          <a:bodyPr wrap="square">
            <a:spAutoFit/>
          </a:bodyPr>
          <a:lstStyle/>
          <a:p>
            <a:pPr>
              <a:spcBef>
                <a:spcPts val="300"/>
              </a:spcBef>
            </a:pPr>
            <a:r>
              <a:rPr lang="en-IN" sz="1600" b="1" dirty="0">
                <a:solidFill>
                  <a:srgbClr val="223366"/>
                </a:solidFill>
              </a:rPr>
              <a:t>Universal selector</a:t>
            </a:r>
            <a:endParaRPr lang="en-IN" dirty="0"/>
          </a:p>
        </p:txBody>
      </p:sp>
    </p:spTree>
    <p:extLst>
      <p:ext uri="{BB962C8B-B14F-4D97-AF65-F5344CB8AC3E}">
        <p14:creationId xmlns:p14="http://schemas.microsoft.com/office/powerpoint/2010/main" val="14412077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circle with blue lines&#10;&#10;Description automatically generated">
            <a:extLst>
              <a:ext uri="{FF2B5EF4-FFF2-40B4-BE49-F238E27FC236}">
                <a16:creationId xmlns:a16="http://schemas.microsoft.com/office/drawing/2014/main" id="{9A1767D3-354B-4C24-1D88-BCF4A854F191}"/>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6E29EA08-7BD2-4B25-7CA1-24F01C6EDDC2}"/>
              </a:ext>
            </a:extLst>
          </p:cNvPr>
          <p:cNvSpPr txBox="1">
            <a:spLocks/>
          </p:cNvSpPr>
          <p:nvPr/>
        </p:nvSpPr>
        <p:spPr>
          <a:xfrm>
            <a:off x="1745267" y="2229249"/>
            <a:ext cx="566658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extLst>
                    <a:ext uri="{A12FA001-AC4F-418D-AE19-62706E023703}">
                      <ahyp:hlinkClr xmlns:ahyp="http://schemas.microsoft.com/office/drawing/2018/hyperlinkcolor" val="tx"/>
                    </a:ext>
                  </a:extLst>
                </a:hlinkClick>
              </a:rPr>
              <a:t>Lab 16 : Use of Simple Selectors, Color Properties, Background Properties</a:t>
            </a:r>
            <a:endParaRPr lang="en-US" sz="1600" b="1" dirty="0">
              <a:solidFill>
                <a:schemeClr val="tx1"/>
              </a:solidFill>
            </a:endParaRPr>
          </a:p>
        </p:txBody>
      </p:sp>
    </p:spTree>
    <p:extLst>
      <p:ext uri="{BB962C8B-B14F-4D97-AF65-F5344CB8AC3E}">
        <p14:creationId xmlns:p14="http://schemas.microsoft.com/office/powerpoint/2010/main" val="28316099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C9A52-E8C8-1ECD-E6F5-6F1DED83F61D}"/>
              </a:ext>
            </a:extLst>
          </p:cNvPr>
          <p:cNvSpPr>
            <a:spLocks noGrp="1"/>
          </p:cNvSpPr>
          <p:nvPr>
            <p:ph type="title"/>
          </p:nvPr>
        </p:nvSpPr>
        <p:spPr>
          <a:xfrm>
            <a:off x="128013" y="570591"/>
            <a:ext cx="3895347" cy="430857"/>
          </a:xfrm>
        </p:spPr>
        <p:txBody>
          <a:bodyPr wrap="square">
            <a:spAutoFit/>
          </a:bodyPr>
          <a:lstStyle/>
          <a:p>
            <a:pPr algn="l"/>
            <a:r>
              <a:rPr lang="en-IN" sz="1600" b="1" dirty="0">
                <a:solidFill>
                  <a:srgbClr val="223366"/>
                </a:solidFill>
              </a:rPr>
              <a:t>Box Model</a:t>
            </a:r>
          </a:p>
        </p:txBody>
      </p:sp>
      <p:pic>
        <p:nvPicPr>
          <p:cNvPr id="4098" name="Picture 2" descr="CSS Box Model">
            <a:extLst>
              <a:ext uri="{FF2B5EF4-FFF2-40B4-BE49-F238E27FC236}">
                <a16:creationId xmlns:a16="http://schemas.microsoft.com/office/drawing/2014/main" id="{086A6832-179C-E692-5ADD-0E735EFCE7E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437768" y="1374892"/>
            <a:ext cx="4268465" cy="2854943"/>
          </a:xfrm>
          <a:prstGeom prst="rect">
            <a:avLst/>
          </a:prstGeom>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DC8C2F6-89B3-54A0-EC64-6E07092732BA}"/>
              </a:ext>
            </a:extLst>
          </p:cNvPr>
          <p:cNvSpPr txBox="1"/>
          <p:nvPr/>
        </p:nvSpPr>
        <p:spPr>
          <a:xfrm>
            <a:off x="690891" y="4640765"/>
            <a:ext cx="474216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https://www.csssolid.com/css-box-model.html</a:t>
            </a:r>
            <a:endParaRPr lang="en-US" sz="1200" dirty="0">
              <a:solidFill>
                <a:srgbClr val="0000FF"/>
              </a:solidFill>
            </a:endParaRPr>
          </a:p>
        </p:txBody>
      </p:sp>
      <p:sp>
        <p:nvSpPr>
          <p:cNvPr id="6" name="TextBox 5">
            <a:extLst>
              <a:ext uri="{FF2B5EF4-FFF2-40B4-BE49-F238E27FC236}">
                <a16:creationId xmlns:a16="http://schemas.microsoft.com/office/drawing/2014/main" id="{5D48A05C-D915-E91D-D68F-554E4E86B3C3}"/>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7" name="Straight Connector 6">
            <a:extLst>
              <a:ext uri="{FF2B5EF4-FFF2-40B4-BE49-F238E27FC236}">
                <a16:creationId xmlns:a16="http://schemas.microsoft.com/office/drawing/2014/main" id="{4739D077-6B63-3EAF-0040-30A3F65E7721}"/>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6902763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a:latin typeface="+mj-lt"/>
            </a:endParaRPr>
          </a:p>
          <a:p>
            <a:endParaRPr lang="en-IN" sz="1000">
              <a:latin typeface="+mj-lt"/>
            </a:endParaRPr>
          </a:p>
        </p:txBody>
      </p:sp>
      <p:sp>
        <p:nvSpPr>
          <p:cNvPr id="5" name="Rectangle 1">
            <a:extLst>
              <a:ext uri="{FF2B5EF4-FFF2-40B4-BE49-F238E27FC236}">
                <a16:creationId xmlns:a16="http://schemas.microsoft.com/office/drawing/2014/main" id="{099D55DD-27AB-914B-E8DD-583616DBBDF6}"/>
              </a:ext>
            </a:extLst>
          </p:cNvPr>
          <p:cNvSpPr>
            <a:spLocks noChangeArrowheads="1"/>
          </p:cNvSpPr>
          <p:nvPr/>
        </p:nvSpPr>
        <p:spPr bwMode="auto">
          <a:xfrm>
            <a:off x="182880" y="633251"/>
            <a:ext cx="4389120" cy="271861"/>
          </a:xfrm>
          <a:prstGeom prst="rect">
            <a:avLst/>
          </a:prstGeom>
          <a:solidFill>
            <a:srgbClr val="FAFBF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223366"/>
                </a:solidFill>
                <a:effectLst/>
                <a:latin typeface="+mn-lt"/>
                <a:ea typeface="Times New Roman" panose="02020603050405020304" pitchFamily="18" charset="0"/>
                <a:cs typeface="Arial" panose="020B0604020202020204" pitchFamily="34" charset="0"/>
              </a:rPr>
              <a:t>What Is The CSS Box Model?</a:t>
            </a:r>
          </a:p>
        </p:txBody>
      </p:sp>
      <p:pic>
        <p:nvPicPr>
          <p:cNvPr id="6" name="Picture 5">
            <a:extLst>
              <a:ext uri="{FF2B5EF4-FFF2-40B4-BE49-F238E27FC236}">
                <a16:creationId xmlns:a16="http://schemas.microsoft.com/office/drawing/2014/main" id="{4A4F8230-5FA6-8093-8B76-7C639B55B43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8504" y="2215367"/>
            <a:ext cx="6549083" cy="2237524"/>
          </a:xfrm>
          <a:prstGeom prst="rect">
            <a:avLst/>
          </a:prstGeom>
        </p:spPr>
      </p:pic>
      <p:cxnSp>
        <p:nvCxnSpPr>
          <p:cNvPr id="3" name="Straight Arrow Connector 2">
            <a:extLst>
              <a:ext uri="{FF2B5EF4-FFF2-40B4-BE49-F238E27FC236}">
                <a16:creationId xmlns:a16="http://schemas.microsoft.com/office/drawing/2014/main" id="{6FD54F3B-5326-41D9-3F1F-14BEF2886C5B}"/>
              </a:ext>
            </a:extLst>
          </p:cNvPr>
          <p:cNvCxnSpPr>
            <a:cxnSpLocks/>
          </p:cNvCxnSpPr>
          <p:nvPr/>
        </p:nvCxnSpPr>
        <p:spPr>
          <a:xfrm>
            <a:off x="2201802" y="2298780"/>
            <a:ext cx="700216" cy="163933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9" name="TextBox 8">
            <a:extLst>
              <a:ext uri="{FF2B5EF4-FFF2-40B4-BE49-F238E27FC236}">
                <a16:creationId xmlns:a16="http://schemas.microsoft.com/office/drawing/2014/main" id="{1628B24E-F47E-280F-C46F-5CAE068AA543}"/>
              </a:ext>
            </a:extLst>
          </p:cNvPr>
          <p:cNvSpPr txBox="1"/>
          <p:nvPr/>
        </p:nvSpPr>
        <p:spPr>
          <a:xfrm>
            <a:off x="2793443" y="3957135"/>
            <a:ext cx="1263786" cy="307777"/>
          </a:xfrm>
          <a:prstGeom prst="rect">
            <a:avLst/>
          </a:prstGeom>
          <a:noFill/>
        </p:spPr>
        <p:txBody>
          <a:bodyPr wrap="square" rtlCol="0">
            <a:spAutoFit/>
          </a:bodyPr>
          <a:lstStyle/>
          <a:p>
            <a:r>
              <a:rPr lang="en-IN" b="1" dirty="0">
                <a:solidFill>
                  <a:srgbClr val="0000A8"/>
                </a:solidFill>
              </a:rPr>
              <a:t>BOX MODEL</a:t>
            </a:r>
          </a:p>
        </p:txBody>
      </p:sp>
      <p:cxnSp>
        <p:nvCxnSpPr>
          <p:cNvPr id="11" name="Straight Arrow Connector 10">
            <a:extLst>
              <a:ext uri="{FF2B5EF4-FFF2-40B4-BE49-F238E27FC236}">
                <a16:creationId xmlns:a16="http://schemas.microsoft.com/office/drawing/2014/main" id="{5E694131-0728-1111-374D-A8081F6705C2}"/>
              </a:ext>
            </a:extLst>
          </p:cNvPr>
          <p:cNvCxnSpPr/>
          <p:nvPr/>
        </p:nvCxnSpPr>
        <p:spPr>
          <a:xfrm>
            <a:off x="6850406" y="4111023"/>
            <a:ext cx="354227"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2" name="TextBox 11">
            <a:extLst>
              <a:ext uri="{FF2B5EF4-FFF2-40B4-BE49-F238E27FC236}">
                <a16:creationId xmlns:a16="http://schemas.microsoft.com/office/drawing/2014/main" id="{0BA602C4-3FA6-2A68-2381-FE56997C6E5F}"/>
              </a:ext>
            </a:extLst>
          </p:cNvPr>
          <p:cNvSpPr txBox="1"/>
          <p:nvPr/>
        </p:nvSpPr>
        <p:spPr>
          <a:xfrm>
            <a:off x="7359446" y="3928926"/>
            <a:ext cx="1543406" cy="523220"/>
          </a:xfrm>
          <a:prstGeom prst="rect">
            <a:avLst/>
          </a:prstGeom>
          <a:noFill/>
        </p:spPr>
        <p:txBody>
          <a:bodyPr wrap="square" rtlCol="0">
            <a:spAutoFit/>
          </a:bodyPr>
          <a:lstStyle/>
          <a:p>
            <a:r>
              <a:rPr lang="en-IN" dirty="0"/>
              <a:t>Chrome dev tool</a:t>
            </a:r>
          </a:p>
          <a:p>
            <a:r>
              <a:rPr lang="en-IN" dirty="0"/>
              <a:t>Box model</a:t>
            </a:r>
          </a:p>
        </p:txBody>
      </p:sp>
      <p:sp>
        <p:nvSpPr>
          <p:cNvPr id="8" name="TextBox 7">
            <a:extLst>
              <a:ext uri="{FF2B5EF4-FFF2-40B4-BE49-F238E27FC236}">
                <a16:creationId xmlns:a16="http://schemas.microsoft.com/office/drawing/2014/main" id="{80309C38-5315-1B2B-7414-09F5A65224CD}"/>
              </a:ext>
            </a:extLst>
          </p:cNvPr>
          <p:cNvSpPr txBox="1"/>
          <p:nvPr/>
        </p:nvSpPr>
        <p:spPr>
          <a:xfrm>
            <a:off x="130016" y="1044318"/>
            <a:ext cx="8448411" cy="954107"/>
          </a:xfrm>
          <a:prstGeom prst="rect">
            <a:avLst/>
          </a:prstGeom>
          <a:noFill/>
        </p:spPr>
        <p:txBody>
          <a:bodyPr wrap="square">
            <a:spAutoFit/>
          </a:bodyPr>
          <a:lstStyle/>
          <a:p>
            <a:pPr marL="173736" marR="0" lvl="0" indent="-173736" algn="l" defTabSz="914400" rtl="0" eaLnBrk="0" fontAlgn="base" latinLnBrk="0" hangingPunct="0">
              <a:lnSpc>
                <a:spcPct val="100000"/>
              </a:lnSpc>
              <a:spcBef>
                <a:spcPct val="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n-lt"/>
                <a:ea typeface="Times New Roman" panose="02020603050405020304" pitchFamily="18" charset="0"/>
                <a:cs typeface="Arial" panose="020B0604020202020204" pitchFamily="34" charset="0"/>
              </a:rPr>
              <a:t>The CSS Box Model describes all the HTML elements of the webpage as rectangular boxes. </a:t>
            </a:r>
          </a:p>
          <a:p>
            <a:pPr marL="173736" marR="0" lvl="0" indent="-173736" algn="l" defTabSz="914400" rtl="0" eaLnBrk="0" fontAlgn="base" latinLnBrk="0" hangingPunct="0">
              <a:lnSpc>
                <a:spcPct val="100000"/>
              </a:lnSpc>
              <a:spcBef>
                <a:spcPct val="0"/>
              </a:spcBef>
              <a:spcAft>
                <a:spcPct val="0"/>
              </a:spcAft>
              <a:buClr>
                <a:srgbClr val="223366"/>
              </a:buClr>
              <a:buSzTx/>
              <a:buFont typeface="Arial" panose="020B0604020202020204" pitchFamily="34" charset="0"/>
              <a:buChar char="•"/>
              <a:tabLst/>
            </a:pPr>
            <a:endParaRPr lang="en-US" altLang="en-US" dirty="0">
              <a:latin typeface="+mn-lt"/>
              <a:ea typeface="Times New Roman" panose="02020603050405020304" pitchFamily="18" charset="0"/>
              <a:cs typeface="Arial" panose="020B0604020202020204" pitchFamily="34" charset="0"/>
            </a:endParaRPr>
          </a:p>
          <a:p>
            <a:pPr marL="173736" marR="0" lvl="0" indent="-173736" algn="l" defTabSz="914400" rtl="0" eaLnBrk="0" fontAlgn="base" latinLnBrk="0" hangingPunct="0">
              <a:lnSpc>
                <a:spcPct val="100000"/>
              </a:lnSpc>
              <a:spcBef>
                <a:spcPct val="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n-lt"/>
                <a:ea typeface="Times New Roman" panose="02020603050405020304" pitchFamily="18" charset="0"/>
                <a:cs typeface="Arial" panose="020B0604020202020204" pitchFamily="34" charset="0"/>
              </a:rPr>
              <a:t>As shown in the graphic below, let it be the logo, contents of the navigation bar or buttons, everything is a box.</a:t>
            </a:r>
            <a:r>
              <a:rPr kumimoji="0" lang="en-US" altLang="en-US" b="0" i="0" u="none" strike="noStrike" cap="none" normalizeH="0" baseline="0" dirty="0">
                <a:ln>
                  <a:noFill/>
                </a:ln>
                <a:solidFill>
                  <a:schemeClr val="tx1"/>
                </a:solidFill>
                <a:effectLst/>
                <a:latin typeface="+mn-lt"/>
              </a:rPr>
              <a:t> </a:t>
            </a:r>
          </a:p>
        </p:txBody>
      </p:sp>
    </p:spTree>
    <p:extLst>
      <p:ext uri="{BB962C8B-B14F-4D97-AF65-F5344CB8AC3E}">
        <p14:creationId xmlns:p14="http://schemas.microsoft.com/office/powerpoint/2010/main" val="803013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A67B466-0CD3-4423-BC0C-8A8929FEECDC}"/>
              </a:ext>
            </a:extLst>
          </p:cNvPr>
          <p:cNvSpPr txBox="1"/>
          <p:nvPr/>
        </p:nvSpPr>
        <p:spPr>
          <a:xfrm>
            <a:off x="162078" y="1040880"/>
            <a:ext cx="6444713" cy="500137"/>
          </a:xfrm>
          <a:prstGeom prst="rect">
            <a:avLst/>
          </a:prstGeom>
          <a:noFill/>
        </p:spPr>
        <p:txBody>
          <a:bodyPr wrap="none" lIns="68580" tIns="34290" rIns="68580" bIns="34290" rtlCol="0" anchor="t">
            <a:spAutoFit/>
          </a:bodyPr>
          <a:lstStyle/>
          <a:p>
            <a:pPr marL="182880" indent="-182880">
              <a:buFont typeface="Arial" panose="020B0604020202020204" pitchFamily="34" charset="0"/>
              <a:buChar char="•"/>
            </a:pPr>
            <a:r>
              <a:rPr lang="en-US" dirty="0">
                <a:ea typeface="+mn-lt"/>
                <a:cs typeface="+mn-lt"/>
              </a:rPr>
              <a:t>Internet is a world-wide global system of interconnected computer networks.</a:t>
            </a:r>
          </a:p>
          <a:p>
            <a:pPr marL="182880" indent="-182880">
              <a:buFont typeface="Arial" panose="020B0604020202020204" pitchFamily="34" charset="0"/>
              <a:buChar char="•"/>
            </a:pPr>
            <a:r>
              <a:rPr lang="en-US" dirty="0">
                <a:ea typeface="+mn-lt"/>
                <a:cs typeface="+mn-lt"/>
              </a:rPr>
              <a:t>Internet uses the standard Internet Protocol (TCP/IP).</a:t>
            </a:r>
          </a:p>
        </p:txBody>
      </p:sp>
      <p:pic>
        <p:nvPicPr>
          <p:cNvPr id="3" name="Picture 4" descr="Diagram&#10;&#10;Description automatically generated">
            <a:extLst>
              <a:ext uri="{FF2B5EF4-FFF2-40B4-BE49-F238E27FC236}">
                <a16:creationId xmlns:a16="http://schemas.microsoft.com/office/drawing/2014/main" id="{5364F43E-97EA-406F-9DAF-25B53E05D7CE}"/>
              </a:ext>
            </a:extLst>
          </p:cNvPr>
          <p:cNvPicPr>
            <a:picLocks noChangeAspect="1"/>
          </p:cNvPicPr>
          <p:nvPr/>
        </p:nvPicPr>
        <p:blipFill>
          <a:blip r:embed="rId3"/>
          <a:stretch>
            <a:fillRect/>
          </a:stretch>
        </p:blipFill>
        <p:spPr>
          <a:xfrm>
            <a:off x="2934652" y="1698917"/>
            <a:ext cx="3274695" cy="2689123"/>
          </a:xfrm>
          <a:prstGeom prst="rect">
            <a:avLst/>
          </a:prstGeom>
        </p:spPr>
      </p:pic>
      <p:sp>
        <p:nvSpPr>
          <p:cNvPr id="5" name="Footer Placeholder 4">
            <a:extLst>
              <a:ext uri="{FF2B5EF4-FFF2-40B4-BE49-F238E27FC236}">
                <a16:creationId xmlns:a16="http://schemas.microsoft.com/office/drawing/2014/main" id="{BAA8944C-167F-4A51-8100-F971E97F0E4E}"/>
              </a:ext>
            </a:extLst>
          </p:cNvPr>
          <p:cNvSpPr>
            <a:spLocks noGrp="1"/>
          </p:cNvSpPr>
          <p:nvPr>
            <p:ph type="ftr" sz="quarter" idx="4294967295"/>
          </p:nvPr>
        </p:nvSpPr>
        <p:spPr>
          <a:xfrm>
            <a:off x="0" y="0"/>
            <a:ext cx="0" cy="0"/>
          </a:xfrm>
        </p:spPr>
        <p:txBody>
          <a:bodyPr/>
          <a:lstStyle/>
          <a:p>
            <a:endParaRPr lang="en-US" dirty="0"/>
          </a:p>
          <a:p>
            <a:endParaRPr lang="en-IN" dirty="0"/>
          </a:p>
          <a:p>
            <a:endParaRPr lang="en-IN" dirty="0"/>
          </a:p>
          <a:p>
            <a:endParaRPr lang="en-IN" dirty="0"/>
          </a:p>
          <a:p>
            <a:endParaRPr lang="en-IN" dirty="0"/>
          </a:p>
        </p:txBody>
      </p:sp>
      <p:sp>
        <p:nvSpPr>
          <p:cNvPr id="10" name="Title 1">
            <a:extLst>
              <a:ext uri="{FF2B5EF4-FFF2-40B4-BE49-F238E27FC236}">
                <a16:creationId xmlns:a16="http://schemas.microsoft.com/office/drawing/2014/main" id="{219B9AAC-1200-BECA-0CE0-9F4F3D337C9B}"/>
              </a:ext>
            </a:extLst>
          </p:cNvPr>
          <p:cNvSpPr txBox="1">
            <a:spLocks/>
          </p:cNvSpPr>
          <p:nvPr/>
        </p:nvSpPr>
        <p:spPr>
          <a:xfrm>
            <a:off x="146838" y="629582"/>
            <a:ext cx="2284670" cy="331774"/>
          </a:xfrm>
        </p:spPr>
        <p:txBody>
          <a:bodyPr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a:solidFill>
                  <a:srgbClr val="002060"/>
                </a:solidFill>
              </a:rPr>
              <a:t>What is Internet?</a:t>
            </a:r>
            <a:endParaRPr lang="en-US" sz="1600" b="1" dirty="0">
              <a:solidFill>
                <a:schemeClr val="accent1"/>
              </a:solidFill>
            </a:endParaRPr>
          </a:p>
        </p:txBody>
      </p:sp>
      <p:sp>
        <p:nvSpPr>
          <p:cNvPr id="12" name="TextBox 11">
            <a:extLst>
              <a:ext uri="{FF2B5EF4-FFF2-40B4-BE49-F238E27FC236}">
                <a16:creationId xmlns:a16="http://schemas.microsoft.com/office/drawing/2014/main" id="{52183B13-B3E4-2710-949E-41E44FFAB325}"/>
              </a:ext>
            </a:extLst>
          </p:cNvPr>
          <p:cNvSpPr txBox="1"/>
          <p:nvPr/>
        </p:nvSpPr>
        <p:spPr>
          <a:xfrm>
            <a:off x="690890" y="4640765"/>
            <a:ext cx="6773323"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https://img.webnots.com/2019/02/Overview-of-Internet.png</a:t>
            </a:r>
            <a:endParaRPr lang="en-US" sz="1200" dirty="0">
              <a:solidFill>
                <a:srgbClr val="0000FF"/>
              </a:solidFill>
            </a:endParaRPr>
          </a:p>
        </p:txBody>
      </p:sp>
      <p:sp>
        <p:nvSpPr>
          <p:cNvPr id="13" name="TextBox 12">
            <a:extLst>
              <a:ext uri="{FF2B5EF4-FFF2-40B4-BE49-F238E27FC236}">
                <a16:creationId xmlns:a16="http://schemas.microsoft.com/office/drawing/2014/main" id="{253A374D-6554-8431-E8B9-B9D66F21DD08}"/>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14" name="Straight Connector 13">
            <a:extLst>
              <a:ext uri="{FF2B5EF4-FFF2-40B4-BE49-F238E27FC236}">
                <a16:creationId xmlns:a16="http://schemas.microsoft.com/office/drawing/2014/main" id="{14EBC3CE-0CF4-CB63-BB03-7DE1344257F7}"/>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4566449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12" name="Rectangle 11">
            <a:extLst>
              <a:ext uri="{FF2B5EF4-FFF2-40B4-BE49-F238E27FC236}">
                <a16:creationId xmlns:a16="http://schemas.microsoft.com/office/drawing/2014/main" id="{21358300-9C70-1CAF-47AC-3B4527CE49C4}"/>
              </a:ext>
            </a:extLst>
          </p:cNvPr>
          <p:cNvSpPr/>
          <p:nvPr/>
        </p:nvSpPr>
        <p:spPr>
          <a:xfrm>
            <a:off x="4480560" y="1123950"/>
            <a:ext cx="4401021" cy="3362464"/>
          </a:xfrm>
          <a:prstGeom prst="rect">
            <a:avLst/>
          </a:prstGeom>
          <a:no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a:latin typeface="+mj-lt"/>
            </a:endParaRPr>
          </a:p>
          <a:p>
            <a:endParaRPr lang="en-IN" sz="1000">
              <a:latin typeface="+mj-lt"/>
            </a:endParaRPr>
          </a:p>
        </p:txBody>
      </p:sp>
      <p:sp>
        <p:nvSpPr>
          <p:cNvPr id="5" name="Rectangle 1">
            <a:extLst>
              <a:ext uri="{FF2B5EF4-FFF2-40B4-BE49-F238E27FC236}">
                <a16:creationId xmlns:a16="http://schemas.microsoft.com/office/drawing/2014/main" id="{1813CA89-562B-C18C-10D7-1EB7CB425F05}"/>
              </a:ext>
            </a:extLst>
          </p:cNvPr>
          <p:cNvSpPr>
            <a:spLocks noChangeArrowheads="1"/>
          </p:cNvSpPr>
          <p:nvPr/>
        </p:nvSpPr>
        <p:spPr bwMode="auto">
          <a:xfrm>
            <a:off x="133772" y="1009091"/>
            <a:ext cx="2182708" cy="149236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76176" rIns="91440" bIns="30153" numCol="1" anchor="ctr" anchorCtr="0" compatLnSpc="1">
            <a:prstTxWarp prst="textNoShape">
              <a:avLst/>
            </a:prstTxWarp>
            <a:spAutoFit/>
          </a:bodyPr>
          <a:lstStyle/>
          <a:p>
            <a:pPr marL="0" marR="0" lvl="0" indent="0" algn="l" defTabSz="914400" rtl="0" eaLnBrk="0" fontAlgn="base" latinLnBrk="0" hangingPunct="0">
              <a:lnSpc>
                <a:spcPct val="100000"/>
              </a:lnSpc>
              <a:spcBef>
                <a:spcPts val="600"/>
              </a:spcBef>
              <a:spcAft>
                <a:spcPct val="0"/>
              </a:spcAft>
              <a:buClrTx/>
              <a:buSzTx/>
              <a:buFontTx/>
              <a:buNone/>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It has</a:t>
            </a:r>
            <a:r>
              <a:rPr kumimoji="0" lang="en-US" altLang="en-US" b="1" i="1"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kumimoji="0" lang="en-US" altLang="en-US"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4 Layers</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1st</a:t>
            </a: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layer: Content</a:t>
            </a:r>
            <a:endPar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2nd</a:t>
            </a:r>
            <a:r>
              <a:rPr kumimoji="0" lang="en-US" altLang="en-US"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layer: Padding</a:t>
            </a:r>
            <a:endPar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3rd</a:t>
            </a:r>
            <a:r>
              <a:rPr kumimoji="0" lang="en-US" altLang="en-US"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layer: Border</a:t>
            </a:r>
            <a:endPar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Shruti" panose="020B0502040204020203"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4th</a:t>
            </a:r>
            <a:r>
              <a:rPr kumimoji="0" lang="en-US" altLang="en-US"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layer: Margin</a:t>
            </a:r>
            <a:endParaRPr kumimoji="0" lang="en-US" altLang="en-US" b="0" i="0" u="none" strike="noStrike" cap="none" normalizeH="0" baseline="0" dirty="0">
              <a:ln>
                <a:noFill/>
              </a:ln>
              <a:solidFill>
                <a:schemeClr val="tx1"/>
              </a:solidFill>
              <a:effectLst/>
            </a:endParaRPr>
          </a:p>
        </p:txBody>
      </p:sp>
      <p:pic>
        <p:nvPicPr>
          <p:cNvPr id="6" name="Picture 5">
            <a:extLst>
              <a:ext uri="{FF2B5EF4-FFF2-40B4-BE49-F238E27FC236}">
                <a16:creationId xmlns:a16="http://schemas.microsoft.com/office/drawing/2014/main" id="{75CB91AD-0556-BB41-9686-6BC2832B167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6105"/>
          <a:stretch/>
        </p:blipFill>
        <p:spPr>
          <a:xfrm>
            <a:off x="4693920" y="1817729"/>
            <a:ext cx="3730412" cy="2208569"/>
          </a:xfrm>
          <a:prstGeom prst="rect">
            <a:avLst/>
          </a:prstGeom>
        </p:spPr>
      </p:pic>
      <p:cxnSp>
        <p:nvCxnSpPr>
          <p:cNvPr id="3" name="Straight Arrow Connector 2">
            <a:extLst>
              <a:ext uri="{FF2B5EF4-FFF2-40B4-BE49-F238E27FC236}">
                <a16:creationId xmlns:a16="http://schemas.microsoft.com/office/drawing/2014/main" id="{78A5BC6F-6B13-378C-D375-4E7600377A3D}"/>
              </a:ext>
            </a:extLst>
          </p:cNvPr>
          <p:cNvCxnSpPr>
            <a:cxnSpLocks/>
          </p:cNvCxnSpPr>
          <p:nvPr/>
        </p:nvCxnSpPr>
        <p:spPr>
          <a:xfrm>
            <a:off x="6970753" y="3625208"/>
            <a:ext cx="668486" cy="0"/>
          </a:xfrm>
          <a:prstGeom prst="straightConnector1">
            <a:avLst/>
          </a:prstGeom>
          <a:ln w="12700">
            <a:solidFill>
              <a:schemeClr val="bg2"/>
            </a:solidFill>
            <a:tailEnd type="triangle"/>
          </a:ln>
          <a:effectLst/>
        </p:spPr>
        <p:style>
          <a:lnRef idx="3">
            <a:schemeClr val="accent6"/>
          </a:lnRef>
          <a:fillRef idx="0">
            <a:schemeClr val="accent6"/>
          </a:fillRef>
          <a:effectRef idx="2">
            <a:schemeClr val="accent6"/>
          </a:effectRef>
          <a:fontRef idx="minor">
            <a:schemeClr val="tx1"/>
          </a:fontRef>
        </p:style>
      </p:cxnSp>
      <p:sp>
        <p:nvSpPr>
          <p:cNvPr id="7" name="TextBox 6">
            <a:extLst>
              <a:ext uri="{FF2B5EF4-FFF2-40B4-BE49-F238E27FC236}">
                <a16:creationId xmlns:a16="http://schemas.microsoft.com/office/drawing/2014/main" id="{B8CF32F1-D433-C506-3D37-1FCF5A4E4804}"/>
              </a:ext>
            </a:extLst>
          </p:cNvPr>
          <p:cNvSpPr txBox="1"/>
          <p:nvPr/>
        </p:nvSpPr>
        <p:spPr>
          <a:xfrm>
            <a:off x="7837579" y="3540040"/>
            <a:ext cx="1004048" cy="276999"/>
          </a:xfrm>
          <a:prstGeom prst="rect">
            <a:avLst/>
          </a:prstGeom>
          <a:noFill/>
        </p:spPr>
        <p:txBody>
          <a:bodyPr wrap="square" rtlCol="0">
            <a:spAutoFit/>
          </a:bodyPr>
          <a:lstStyle/>
          <a:p>
            <a:r>
              <a:rPr lang="en-IN" sz="1200" b="1" dirty="0">
                <a:solidFill>
                  <a:schemeClr val="tx1"/>
                </a:solidFill>
              </a:rPr>
              <a:t>Content</a:t>
            </a:r>
          </a:p>
        </p:txBody>
      </p:sp>
      <p:cxnSp>
        <p:nvCxnSpPr>
          <p:cNvPr id="13" name="Straight Arrow Connector 12">
            <a:extLst>
              <a:ext uri="{FF2B5EF4-FFF2-40B4-BE49-F238E27FC236}">
                <a16:creationId xmlns:a16="http://schemas.microsoft.com/office/drawing/2014/main" id="{244286E7-F51D-D95F-DABE-E18CBDB5E424}"/>
              </a:ext>
            </a:extLst>
          </p:cNvPr>
          <p:cNvCxnSpPr>
            <a:cxnSpLocks/>
          </p:cNvCxnSpPr>
          <p:nvPr/>
        </p:nvCxnSpPr>
        <p:spPr>
          <a:xfrm>
            <a:off x="6970753" y="3501638"/>
            <a:ext cx="633181" cy="0"/>
          </a:xfrm>
          <a:prstGeom prst="straightConnector1">
            <a:avLst/>
          </a:prstGeom>
          <a:ln w="12700">
            <a:solidFill>
              <a:schemeClr val="bg2"/>
            </a:solidFill>
            <a:tailEnd type="triangle"/>
          </a:ln>
          <a:effectLst/>
        </p:spPr>
        <p:style>
          <a:lnRef idx="3">
            <a:schemeClr val="accent6"/>
          </a:lnRef>
          <a:fillRef idx="0">
            <a:schemeClr val="accent6"/>
          </a:fillRef>
          <a:effectRef idx="2">
            <a:schemeClr val="accent6"/>
          </a:effectRef>
          <a:fontRef idx="minor">
            <a:schemeClr val="tx1"/>
          </a:fontRef>
        </p:style>
      </p:cxnSp>
      <p:sp>
        <p:nvSpPr>
          <p:cNvPr id="14" name="TextBox 13">
            <a:extLst>
              <a:ext uri="{FF2B5EF4-FFF2-40B4-BE49-F238E27FC236}">
                <a16:creationId xmlns:a16="http://schemas.microsoft.com/office/drawing/2014/main" id="{C0DF2950-5812-BFD7-B738-B33F3D9E5FFD}"/>
              </a:ext>
            </a:extLst>
          </p:cNvPr>
          <p:cNvSpPr txBox="1"/>
          <p:nvPr/>
        </p:nvSpPr>
        <p:spPr>
          <a:xfrm>
            <a:off x="7877533" y="3334302"/>
            <a:ext cx="1004048" cy="276999"/>
          </a:xfrm>
          <a:prstGeom prst="rect">
            <a:avLst/>
          </a:prstGeom>
          <a:noFill/>
        </p:spPr>
        <p:txBody>
          <a:bodyPr wrap="square" rtlCol="0">
            <a:spAutoFit/>
          </a:bodyPr>
          <a:lstStyle/>
          <a:p>
            <a:r>
              <a:rPr lang="en-IN" sz="1200" b="1" dirty="0">
                <a:solidFill>
                  <a:schemeClr val="tx1"/>
                </a:solidFill>
              </a:rPr>
              <a:t>Padding</a:t>
            </a:r>
          </a:p>
        </p:txBody>
      </p:sp>
      <p:cxnSp>
        <p:nvCxnSpPr>
          <p:cNvPr id="16" name="Straight Arrow Connector 15">
            <a:extLst>
              <a:ext uri="{FF2B5EF4-FFF2-40B4-BE49-F238E27FC236}">
                <a16:creationId xmlns:a16="http://schemas.microsoft.com/office/drawing/2014/main" id="{27777A1B-C73E-AD5D-A64C-AAABFA572759}"/>
              </a:ext>
            </a:extLst>
          </p:cNvPr>
          <p:cNvCxnSpPr>
            <a:cxnSpLocks/>
          </p:cNvCxnSpPr>
          <p:nvPr/>
        </p:nvCxnSpPr>
        <p:spPr>
          <a:xfrm flipV="1">
            <a:off x="6970753" y="3295900"/>
            <a:ext cx="975360" cy="114300"/>
          </a:xfrm>
          <a:prstGeom prst="straightConnector1">
            <a:avLst/>
          </a:prstGeom>
          <a:ln w="12700">
            <a:solidFill>
              <a:schemeClr val="bg2"/>
            </a:solidFill>
            <a:tailEnd type="triangle"/>
          </a:ln>
          <a:effectLst/>
        </p:spPr>
        <p:style>
          <a:lnRef idx="3">
            <a:schemeClr val="accent6"/>
          </a:lnRef>
          <a:fillRef idx="0">
            <a:schemeClr val="accent6"/>
          </a:fillRef>
          <a:effectRef idx="2">
            <a:schemeClr val="accent6"/>
          </a:effectRef>
          <a:fontRef idx="minor">
            <a:schemeClr val="tx1"/>
          </a:fontRef>
        </p:style>
      </p:cxnSp>
      <p:sp>
        <p:nvSpPr>
          <p:cNvPr id="17" name="TextBox 16">
            <a:extLst>
              <a:ext uri="{FF2B5EF4-FFF2-40B4-BE49-F238E27FC236}">
                <a16:creationId xmlns:a16="http://schemas.microsoft.com/office/drawing/2014/main" id="{0474FCC4-6D5C-1247-1229-50A0503D7A43}"/>
              </a:ext>
            </a:extLst>
          </p:cNvPr>
          <p:cNvSpPr txBox="1"/>
          <p:nvPr/>
        </p:nvSpPr>
        <p:spPr>
          <a:xfrm>
            <a:off x="7869913" y="3167855"/>
            <a:ext cx="881036" cy="276999"/>
          </a:xfrm>
          <a:prstGeom prst="rect">
            <a:avLst/>
          </a:prstGeom>
          <a:noFill/>
        </p:spPr>
        <p:txBody>
          <a:bodyPr wrap="square" rtlCol="0">
            <a:spAutoFit/>
          </a:bodyPr>
          <a:lstStyle/>
          <a:p>
            <a:r>
              <a:rPr lang="en-IN" sz="1200" b="1" dirty="0">
                <a:solidFill>
                  <a:schemeClr val="tx1"/>
                </a:solidFill>
              </a:rPr>
              <a:t>Border</a:t>
            </a:r>
          </a:p>
        </p:txBody>
      </p:sp>
      <p:cxnSp>
        <p:nvCxnSpPr>
          <p:cNvPr id="19" name="Straight Arrow Connector 18">
            <a:extLst>
              <a:ext uri="{FF2B5EF4-FFF2-40B4-BE49-F238E27FC236}">
                <a16:creationId xmlns:a16="http://schemas.microsoft.com/office/drawing/2014/main" id="{622F8E97-D2BD-5CC5-176A-0940B9451ADF}"/>
              </a:ext>
            </a:extLst>
          </p:cNvPr>
          <p:cNvCxnSpPr>
            <a:cxnSpLocks/>
          </p:cNvCxnSpPr>
          <p:nvPr/>
        </p:nvCxnSpPr>
        <p:spPr>
          <a:xfrm flipV="1">
            <a:off x="6644137" y="3129453"/>
            <a:ext cx="867224" cy="176901"/>
          </a:xfrm>
          <a:prstGeom prst="straightConnector1">
            <a:avLst/>
          </a:prstGeom>
          <a:ln w="12700">
            <a:solidFill>
              <a:schemeClr val="bg2"/>
            </a:solidFill>
            <a:tailEnd type="triangle"/>
          </a:ln>
          <a:effectLst/>
        </p:spPr>
        <p:style>
          <a:lnRef idx="3">
            <a:schemeClr val="accent6"/>
          </a:lnRef>
          <a:fillRef idx="0">
            <a:schemeClr val="accent6"/>
          </a:fillRef>
          <a:effectRef idx="2">
            <a:schemeClr val="accent6"/>
          </a:effectRef>
          <a:fontRef idx="minor">
            <a:schemeClr val="tx1"/>
          </a:fontRef>
        </p:style>
      </p:cxnSp>
      <p:sp>
        <p:nvSpPr>
          <p:cNvPr id="21" name="TextBox 20">
            <a:extLst>
              <a:ext uri="{FF2B5EF4-FFF2-40B4-BE49-F238E27FC236}">
                <a16:creationId xmlns:a16="http://schemas.microsoft.com/office/drawing/2014/main" id="{BEFB6CB1-A5FE-144E-1E76-73E04C3BAC28}"/>
              </a:ext>
            </a:extLst>
          </p:cNvPr>
          <p:cNvSpPr txBox="1"/>
          <p:nvPr/>
        </p:nvSpPr>
        <p:spPr>
          <a:xfrm>
            <a:off x="7466053" y="2905890"/>
            <a:ext cx="1004048" cy="276999"/>
          </a:xfrm>
          <a:prstGeom prst="rect">
            <a:avLst/>
          </a:prstGeom>
          <a:noFill/>
        </p:spPr>
        <p:txBody>
          <a:bodyPr wrap="square" rtlCol="0">
            <a:spAutoFit/>
          </a:bodyPr>
          <a:lstStyle/>
          <a:p>
            <a:r>
              <a:rPr lang="en-IN" sz="1200" b="1" dirty="0">
                <a:solidFill>
                  <a:schemeClr val="tx1"/>
                </a:solidFill>
              </a:rPr>
              <a:t>Margin</a:t>
            </a:r>
          </a:p>
        </p:txBody>
      </p:sp>
      <p:sp>
        <p:nvSpPr>
          <p:cNvPr id="2" name="Rectangle 1">
            <a:extLst>
              <a:ext uri="{FF2B5EF4-FFF2-40B4-BE49-F238E27FC236}">
                <a16:creationId xmlns:a16="http://schemas.microsoft.com/office/drawing/2014/main" id="{2FA9CCAC-E127-0233-7778-BD121251E283}"/>
              </a:ext>
            </a:extLst>
          </p:cNvPr>
          <p:cNvSpPr>
            <a:spLocks noChangeArrowheads="1"/>
          </p:cNvSpPr>
          <p:nvPr/>
        </p:nvSpPr>
        <p:spPr bwMode="auto">
          <a:xfrm>
            <a:off x="129540" y="633251"/>
            <a:ext cx="4389120" cy="271861"/>
          </a:xfrm>
          <a:prstGeom prst="rect">
            <a:avLst/>
          </a:prstGeom>
          <a:solidFill>
            <a:srgbClr val="FAFBF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223366"/>
                </a:solidFill>
                <a:effectLst/>
                <a:latin typeface="+mn-lt"/>
                <a:ea typeface="Times New Roman" panose="02020603050405020304" pitchFamily="18" charset="0"/>
                <a:cs typeface="Arial" panose="020B0604020202020204" pitchFamily="34" charset="0"/>
              </a:rPr>
              <a:t>CSS Box-Model</a:t>
            </a:r>
          </a:p>
        </p:txBody>
      </p:sp>
      <p:sp>
        <p:nvSpPr>
          <p:cNvPr id="11" name="TextBox 10">
            <a:extLst>
              <a:ext uri="{FF2B5EF4-FFF2-40B4-BE49-F238E27FC236}">
                <a16:creationId xmlns:a16="http://schemas.microsoft.com/office/drawing/2014/main" id="{6390FDEB-73AA-9CA5-3DB0-C8984A3BA909}"/>
              </a:ext>
            </a:extLst>
          </p:cNvPr>
          <p:cNvSpPr txBox="1"/>
          <p:nvPr/>
        </p:nvSpPr>
        <p:spPr>
          <a:xfrm>
            <a:off x="6315530" y="1310345"/>
            <a:ext cx="800100" cy="307777"/>
          </a:xfrm>
          <a:prstGeom prst="rect">
            <a:avLst/>
          </a:prstGeom>
          <a:noFill/>
        </p:spPr>
        <p:txBody>
          <a:bodyPr wrap="square" rtlCol="0">
            <a:spAutoFit/>
          </a:bodyPr>
          <a:lstStyle/>
          <a:p>
            <a:pPr algn="ctr"/>
            <a:r>
              <a:rPr lang="en-US" b="1" dirty="0">
                <a:solidFill>
                  <a:schemeClr val="tx1"/>
                </a:solidFill>
              </a:rPr>
              <a:t>Box 1</a:t>
            </a:r>
          </a:p>
        </p:txBody>
      </p:sp>
    </p:spTree>
    <p:extLst>
      <p:ext uri="{BB962C8B-B14F-4D97-AF65-F5344CB8AC3E}">
        <p14:creationId xmlns:p14="http://schemas.microsoft.com/office/powerpoint/2010/main" val="20164138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a:latin typeface="+mj-lt"/>
            </a:endParaRPr>
          </a:p>
          <a:p>
            <a:endParaRPr lang="en-IN" sz="1000">
              <a:latin typeface="+mj-lt"/>
            </a:endParaRPr>
          </a:p>
        </p:txBody>
      </p:sp>
      <p:sp>
        <p:nvSpPr>
          <p:cNvPr id="5" name="Rectangle 1">
            <a:extLst>
              <a:ext uri="{FF2B5EF4-FFF2-40B4-BE49-F238E27FC236}">
                <a16:creationId xmlns:a16="http://schemas.microsoft.com/office/drawing/2014/main" id="{5FCAF175-9FED-FC66-18CA-3EC4D3951E2D}"/>
              </a:ext>
            </a:extLst>
          </p:cNvPr>
          <p:cNvSpPr>
            <a:spLocks noChangeArrowheads="1"/>
          </p:cNvSpPr>
          <p:nvPr/>
        </p:nvSpPr>
        <p:spPr bwMode="auto">
          <a:xfrm>
            <a:off x="140661" y="1000520"/>
            <a:ext cx="4423719" cy="250802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76176" rIns="91440" bIns="30153" numCol="1" anchor="ctr" anchorCtr="0" compatLnSpc="1">
            <a:prstTxWarp prst="textNoShape">
              <a:avLst/>
            </a:prstTxWarp>
            <a:spAutoFit/>
          </a:bodyPr>
          <a:lstStyle/>
          <a:p>
            <a:pPr marR="0" lvl="0" algn="l" defTabSz="914400" rtl="0" eaLnBrk="0" fontAlgn="base" latinLnBrk="0" hangingPunct="0">
              <a:lnSpc>
                <a:spcPct val="100000"/>
              </a:lnSpc>
              <a:spcBef>
                <a:spcPts val="600"/>
              </a:spcBef>
              <a:spcAft>
                <a:spcPct val="0"/>
              </a:spcAft>
              <a:buClr>
                <a:srgbClr val="223366"/>
              </a:buClr>
              <a:buSzTx/>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CSS padding properties are used to generate space around an element's content, inside of any defined borders.</a:t>
            </a:r>
            <a:endPar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marR="0" lvl="0" algn="l" defTabSz="914400" rtl="0" eaLnBrk="0" fontAlgn="base" latinLnBrk="0" hangingPunct="0">
              <a:lnSpc>
                <a:spcPct val="100000"/>
              </a:lnSpc>
              <a:spcBef>
                <a:spcPts val="600"/>
              </a:spcBef>
              <a:spcAft>
                <a:spcPct val="0"/>
              </a:spcAft>
              <a:buClr>
                <a:srgbClr val="223366"/>
              </a:buClr>
              <a:buSzTx/>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How to use the padding property in CSS</a:t>
            </a:r>
            <a:endParaRPr kumimoji="0" lang="en-US" altLang="en-US" b="0" i="0" u="none" strike="noStrike" cap="none" normalizeH="0" baseline="0" dirty="0">
              <a:ln>
                <a:noFill/>
              </a:ln>
              <a:solidFill>
                <a:srgbClr val="1F3763"/>
              </a:solidFill>
              <a:effectLst/>
              <a:latin typeface="Arial" panose="020B0604020202020204" pitchFamily="34" charset="0"/>
              <a:ea typeface="Times New Roman" panose="02020603050405020304" pitchFamily="18" charset="0"/>
              <a:cs typeface="Arial" panose="020B0604020202020204" pitchFamily="34" charset="0"/>
            </a:endParaRPr>
          </a:p>
          <a:p>
            <a:pPr marR="0" lvl="0" algn="l" defTabSz="914400" rtl="0" eaLnBrk="0" fontAlgn="base" latinLnBrk="0" hangingPunct="0">
              <a:lnSpc>
                <a:spcPct val="100000"/>
              </a:lnSpc>
              <a:spcBef>
                <a:spcPts val="600"/>
              </a:spcBef>
              <a:spcAft>
                <a:spcPct val="0"/>
              </a:spcAft>
              <a:buClr>
                <a:srgbClr val="223366"/>
              </a:buClr>
              <a:buSzTx/>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This is the </a:t>
            </a:r>
            <a:r>
              <a:rPr kumimoji="0" lang="en-US" altLang="en-US"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shorthand </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of the four padding properties:</a:t>
            </a:r>
            <a:endPar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padding-top</a:t>
            </a: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padding-right</a:t>
            </a: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padding-bottom</a:t>
            </a: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padding-left</a:t>
            </a:r>
          </a:p>
        </p:txBody>
      </p:sp>
      <p:pic>
        <p:nvPicPr>
          <p:cNvPr id="6" name="Picture 5">
            <a:extLst>
              <a:ext uri="{FF2B5EF4-FFF2-40B4-BE49-F238E27FC236}">
                <a16:creationId xmlns:a16="http://schemas.microsoft.com/office/drawing/2014/main" id="{FD533ACB-97A5-1AE4-F887-181F495D54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4520" y="3833029"/>
            <a:ext cx="3116580" cy="853440"/>
          </a:xfrm>
          <a:prstGeom prst="rect">
            <a:avLst/>
          </a:prstGeom>
        </p:spPr>
      </p:pic>
      <p:pic>
        <p:nvPicPr>
          <p:cNvPr id="9" name="Picture 8">
            <a:extLst>
              <a:ext uri="{FF2B5EF4-FFF2-40B4-BE49-F238E27FC236}">
                <a16:creationId xmlns:a16="http://schemas.microsoft.com/office/drawing/2014/main" id="{AF7D6A37-FBEA-8C0A-DEEF-7136D5BD58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27957" y="1581917"/>
            <a:ext cx="4423718" cy="2773768"/>
          </a:xfrm>
          <a:prstGeom prst="rect">
            <a:avLst/>
          </a:prstGeom>
        </p:spPr>
      </p:pic>
      <p:sp>
        <p:nvSpPr>
          <p:cNvPr id="2" name="TextBox 1">
            <a:extLst>
              <a:ext uri="{FF2B5EF4-FFF2-40B4-BE49-F238E27FC236}">
                <a16:creationId xmlns:a16="http://schemas.microsoft.com/office/drawing/2014/main" id="{DFFD9DD9-1F35-560A-53D9-9211D4F5084F}"/>
              </a:ext>
            </a:extLst>
          </p:cNvPr>
          <p:cNvSpPr txBox="1"/>
          <p:nvPr/>
        </p:nvSpPr>
        <p:spPr>
          <a:xfrm>
            <a:off x="182881" y="3564255"/>
            <a:ext cx="906780" cy="307777"/>
          </a:xfrm>
          <a:prstGeom prst="rect">
            <a:avLst/>
          </a:prstGeom>
          <a:noFill/>
        </p:spPr>
        <p:txBody>
          <a:bodyPr wrap="square" rtlCol="0">
            <a:spAutoFit/>
          </a:bodyPr>
          <a:lstStyle/>
          <a:p>
            <a:r>
              <a:rPr lang="en-IN" b="1" dirty="0">
                <a:solidFill>
                  <a:schemeClr val="tx1"/>
                </a:solidFill>
              </a:rPr>
              <a:t>Syntax:</a:t>
            </a:r>
          </a:p>
        </p:txBody>
      </p:sp>
      <p:sp>
        <p:nvSpPr>
          <p:cNvPr id="3" name="TextBox 2">
            <a:extLst>
              <a:ext uri="{FF2B5EF4-FFF2-40B4-BE49-F238E27FC236}">
                <a16:creationId xmlns:a16="http://schemas.microsoft.com/office/drawing/2014/main" id="{CD226F3C-0477-A982-6CB2-836949005932}"/>
              </a:ext>
            </a:extLst>
          </p:cNvPr>
          <p:cNvSpPr txBox="1"/>
          <p:nvPr/>
        </p:nvSpPr>
        <p:spPr>
          <a:xfrm>
            <a:off x="4532074" y="1124805"/>
            <a:ext cx="982980" cy="307777"/>
          </a:xfrm>
          <a:prstGeom prst="rect">
            <a:avLst/>
          </a:prstGeom>
          <a:noFill/>
        </p:spPr>
        <p:txBody>
          <a:bodyPr wrap="square" rtlCol="0">
            <a:spAutoFit/>
          </a:bodyPr>
          <a:lstStyle/>
          <a:p>
            <a:r>
              <a:rPr lang="en-IN" b="1" dirty="0">
                <a:solidFill>
                  <a:srgbClr val="223366"/>
                </a:solidFill>
              </a:rPr>
              <a:t>CODE:</a:t>
            </a:r>
          </a:p>
        </p:txBody>
      </p:sp>
      <p:sp>
        <p:nvSpPr>
          <p:cNvPr id="7" name="Rectangle 6">
            <a:extLst>
              <a:ext uri="{FF2B5EF4-FFF2-40B4-BE49-F238E27FC236}">
                <a16:creationId xmlns:a16="http://schemas.microsoft.com/office/drawing/2014/main" id="{6E3A1A73-5E21-9468-2E6D-E043FA753BD9}"/>
              </a:ext>
            </a:extLst>
          </p:cNvPr>
          <p:cNvSpPr>
            <a:spLocks noChangeArrowheads="1"/>
          </p:cNvSpPr>
          <p:nvPr/>
        </p:nvSpPr>
        <p:spPr bwMode="auto">
          <a:xfrm>
            <a:off x="129540" y="633251"/>
            <a:ext cx="4389120" cy="271861"/>
          </a:xfrm>
          <a:prstGeom prst="rect">
            <a:avLst/>
          </a:prstGeom>
          <a:solidFill>
            <a:srgbClr val="FAFBF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223366"/>
                </a:solidFill>
                <a:effectLst/>
                <a:latin typeface="+mn-lt"/>
                <a:ea typeface="Times New Roman" panose="02020603050405020304" pitchFamily="18" charset="0"/>
                <a:cs typeface="Arial" panose="020B0604020202020204" pitchFamily="34" charset="0"/>
              </a:rPr>
              <a:t>The Padding Property</a:t>
            </a:r>
          </a:p>
        </p:txBody>
      </p:sp>
    </p:spTree>
    <p:extLst>
      <p:ext uri="{BB962C8B-B14F-4D97-AF65-F5344CB8AC3E}">
        <p14:creationId xmlns:p14="http://schemas.microsoft.com/office/powerpoint/2010/main" val="29939868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E306B5A-5238-AF67-5870-5674A9DCD011}"/>
              </a:ext>
            </a:extLst>
          </p:cNvPr>
          <p:cNvSpPr>
            <a:spLocks noChangeArrowheads="1"/>
          </p:cNvSpPr>
          <p:nvPr/>
        </p:nvSpPr>
        <p:spPr bwMode="auto">
          <a:xfrm>
            <a:off x="140545" y="997373"/>
            <a:ext cx="9267570"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rgbClr val="000000"/>
                </a:solidFill>
                <a:effectLst/>
                <a:latin typeface="+mj-lt"/>
                <a:ea typeface="Calibri" panose="020F0502020204030204" pitchFamily="34" charset="0"/>
                <a:cs typeface="Arial" panose="020B0604020202020204" pitchFamily="34" charset="0"/>
              </a:rPr>
              <a:t>Let's add some padding to our content. </a:t>
            </a:r>
            <a:endPar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 Padding added on top, right, left, bottom of .box-1.box-1{   padding : 100px;}</a:t>
            </a:r>
            <a:r>
              <a:rPr kumimoji="0" lang="en-US" altLang="en-US" b="0" i="0" u="none" strike="noStrike" cap="none" normalizeH="0" baseline="0" dirty="0">
                <a:ln>
                  <a:noFill/>
                </a:ln>
                <a:solidFill>
                  <a:schemeClr val="tx1"/>
                </a:solidFill>
                <a:effectLst/>
                <a:latin typeface="+mj-lt"/>
              </a:rPr>
              <a:t> </a:t>
            </a:r>
          </a:p>
        </p:txBody>
      </p:sp>
      <p:pic>
        <p:nvPicPr>
          <p:cNvPr id="4" name="Picture 3">
            <a:extLst>
              <a:ext uri="{FF2B5EF4-FFF2-40B4-BE49-F238E27FC236}">
                <a16:creationId xmlns:a16="http://schemas.microsoft.com/office/drawing/2014/main" id="{739590A4-8FA6-C514-28AE-0924579350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403" y="1934011"/>
            <a:ext cx="7139031" cy="2646168"/>
          </a:xfrm>
          <a:prstGeom prst="rect">
            <a:avLst/>
          </a:prstGeom>
        </p:spPr>
      </p:pic>
      <p:sp>
        <p:nvSpPr>
          <p:cNvPr id="5" name="TextBox 4">
            <a:extLst>
              <a:ext uri="{FF2B5EF4-FFF2-40B4-BE49-F238E27FC236}">
                <a16:creationId xmlns:a16="http://schemas.microsoft.com/office/drawing/2014/main" id="{4CB9F089-DAF3-A6CD-BD71-3FB3C249E297}"/>
              </a:ext>
            </a:extLst>
          </p:cNvPr>
          <p:cNvSpPr txBox="1"/>
          <p:nvPr/>
        </p:nvSpPr>
        <p:spPr>
          <a:xfrm>
            <a:off x="140545" y="627496"/>
            <a:ext cx="1440180" cy="338554"/>
          </a:xfrm>
          <a:prstGeom prst="rect">
            <a:avLst/>
          </a:prstGeom>
          <a:noFill/>
        </p:spPr>
        <p:txBody>
          <a:bodyPr wrap="square" rtlCol="0">
            <a:spAutoFit/>
          </a:bodyPr>
          <a:lstStyle/>
          <a:p>
            <a:r>
              <a:rPr lang="en-IN" sz="1600" b="1" dirty="0">
                <a:solidFill>
                  <a:srgbClr val="223366"/>
                </a:solidFill>
              </a:rPr>
              <a:t>Output:</a:t>
            </a:r>
          </a:p>
        </p:txBody>
      </p:sp>
      <p:cxnSp>
        <p:nvCxnSpPr>
          <p:cNvPr id="9" name="Straight Arrow Connector 8">
            <a:extLst>
              <a:ext uri="{FF2B5EF4-FFF2-40B4-BE49-F238E27FC236}">
                <a16:creationId xmlns:a16="http://schemas.microsoft.com/office/drawing/2014/main" id="{86B0612C-94E7-2B2C-F265-D8A7E693D3E4}"/>
              </a:ext>
            </a:extLst>
          </p:cNvPr>
          <p:cNvCxnSpPr>
            <a:cxnSpLocks/>
          </p:cNvCxnSpPr>
          <p:nvPr/>
        </p:nvCxnSpPr>
        <p:spPr>
          <a:xfrm>
            <a:off x="6554248" y="4050624"/>
            <a:ext cx="529478"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0" name="TextBox 9">
            <a:extLst>
              <a:ext uri="{FF2B5EF4-FFF2-40B4-BE49-F238E27FC236}">
                <a16:creationId xmlns:a16="http://schemas.microsoft.com/office/drawing/2014/main" id="{764F55DF-6D82-2F50-FA12-57BC2FEE5D52}"/>
              </a:ext>
            </a:extLst>
          </p:cNvPr>
          <p:cNvSpPr txBox="1"/>
          <p:nvPr/>
        </p:nvSpPr>
        <p:spPr>
          <a:xfrm>
            <a:off x="7083726" y="3789014"/>
            <a:ext cx="1017864" cy="523220"/>
          </a:xfrm>
          <a:prstGeom prst="rect">
            <a:avLst/>
          </a:prstGeom>
          <a:noFill/>
        </p:spPr>
        <p:txBody>
          <a:bodyPr wrap="square" rtlCol="0">
            <a:spAutoFit/>
          </a:bodyPr>
          <a:lstStyle/>
          <a:p>
            <a:r>
              <a:rPr lang="en-IN" b="1" dirty="0">
                <a:solidFill>
                  <a:srgbClr val="0000A8"/>
                </a:solidFill>
              </a:rPr>
              <a:t>Padding:100px</a:t>
            </a:r>
          </a:p>
        </p:txBody>
      </p:sp>
    </p:spTree>
    <p:extLst>
      <p:ext uri="{BB962C8B-B14F-4D97-AF65-F5344CB8AC3E}">
        <p14:creationId xmlns:p14="http://schemas.microsoft.com/office/powerpoint/2010/main" val="33968320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a:latin typeface="+mj-lt"/>
            </a:endParaRPr>
          </a:p>
          <a:p>
            <a:endParaRPr lang="en-IN" sz="1000">
              <a:latin typeface="+mj-lt"/>
            </a:endParaRPr>
          </a:p>
        </p:txBody>
      </p:sp>
      <p:sp>
        <p:nvSpPr>
          <p:cNvPr id="6" name="TextBox 5">
            <a:extLst>
              <a:ext uri="{FF2B5EF4-FFF2-40B4-BE49-F238E27FC236}">
                <a16:creationId xmlns:a16="http://schemas.microsoft.com/office/drawing/2014/main" id="{6B09B2CB-C2C9-0582-1990-F3372B738EC6}"/>
              </a:ext>
            </a:extLst>
          </p:cNvPr>
          <p:cNvSpPr txBox="1"/>
          <p:nvPr/>
        </p:nvSpPr>
        <p:spPr>
          <a:xfrm>
            <a:off x="135721" y="1047362"/>
            <a:ext cx="4604950" cy="3005951"/>
          </a:xfrm>
          <a:prstGeom prst="rect">
            <a:avLst/>
          </a:prstGeom>
          <a:noFill/>
        </p:spPr>
        <p:txBody>
          <a:bodyPr wrap="square">
            <a:spAutoFit/>
          </a:bodyPr>
          <a:lstStyle/>
          <a:p>
            <a:pPr marL="173736" indent="-173736">
              <a:spcBef>
                <a:spcPts val="600"/>
              </a:spcBef>
              <a:spcAft>
                <a:spcPts val="800"/>
              </a:spcAft>
              <a:buClr>
                <a:srgbClr val="223366"/>
              </a:buClr>
              <a:buFont typeface="Arial" panose="020B0604020202020204" pitchFamily="34" charset="0"/>
              <a:buChar char="•"/>
            </a:pPr>
            <a:r>
              <a:rPr lang="en-IN" kern="100" dirty="0">
                <a:solidFill>
                  <a:schemeClr val="tx1"/>
                </a:solidFill>
                <a:effectLst/>
                <a:latin typeface="+mj-lt"/>
                <a:ea typeface="Calibri" panose="020F0502020204030204" pitchFamily="34" charset="0"/>
                <a:cs typeface="Shruti" panose="020B0502040204020203" pitchFamily="34" charset="0"/>
              </a:rPr>
              <a:t>The CSS border properties allow you to specify the style, width, and </a:t>
            </a:r>
            <a:r>
              <a:rPr lang="en-IN" kern="100" dirty="0" err="1">
                <a:solidFill>
                  <a:schemeClr val="tx1"/>
                </a:solidFill>
                <a:effectLst/>
                <a:latin typeface="+mj-lt"/>
                <a:ea typeface="Calibri" panose="020F0502020204030204" pitchFamily="34" charset="0"/>
                <a:cs typeface="Shruti" panose="020B0502040204020203" pitchFamily="34" charset="0"/>
              </a:rPr>
              <a:t>color</a:t>
            </a:r>
            <a:r>
              <a:rPr lang="en-IN" kern="100" dirty="0">
                <a:solidFill>
                  <a:schemeClr val="tx1"/>
                </a:solidFill>
                <a:effectLst/>
                <a:latin typeface="+mj-lt"/>
                <a:ea typeface="Calibri" panose="020F0502020204030204" pitchFamily="34" charset="0"/>
                <a:cs typeface="Shruti" panose="020B0502040204020203" pitchFamily="34" charset="0"/>
              </a:rPr>
              <a:t> of an element's border.</a:t>
            </a:r>
          </a:p>
          <a:p>
            <a:pPr fontAlgn="base">
              <a:spcBef>
                <a:spcPts val="600"/>
              </a:spcBef>
              <a:spcAft>
                <a:spcPts val="240"/>
              </a:spcAft>
            </a:pPr>
            <a:r>
              <a:rPr lang="en-IN" b="1" kern="100" dirty="0">
                <a:solidFill>
                  <a:schemeClr val="tx1"/>
                </a:solidFill>
                <a:effectLst/>
                <a:latin typeface="+mj-lt"/>
                <a:ea typeface="Times New Roman" panose="02020603050405020304" pitchFamily="18" charset="0"/>
                <a:cs typeface="Shruti" panose="020B0502040204020203" pitchFamily="34" charset="0"/>
              </a:rPr>
              <a:t>How to use the border property in CSS</a:t>
            </a:r>
          </a:p>
          <a:p>
            <a:pPr marL="173736" indent="-173736">
              <a:spcBef>
                <a:spcPts val="600"/>
              </a:spcBef>
              <a:spcAft>
                <a:spcPts val="800"/>
              </a:spcAft>
              <a:buClr>
                <a:srgbClr val="223366"/>
              </a:buClr>
              <a:buFont typeface="Arial" panose="020B0604020202020204" pitchFamily="34" charset="0"/>
              <a:buChar char="•"/>
            </a:pPr>
            <a:r>
              <a:rPr lang="en-IN" kern="100" dirty="0">
                <a:solidFill>
                  <a:schemeClr val="tx1"/>
                </a:solidFill>
                <a:effectLst/>
                <a:latin typeface="+mj-lt"/>
                <a:ea typeface="Calibri" panose="020F0502020204030204" pitchFamily="34" charset="0"/>
                <a:cs typeface="Shruti" panose="020B0502040204020203" pitchFamily="34" charset="0"/>
              </a:rPr>
              <a:t>the </a:t>
            </a:r>
            <a:r>
              <a:rPr lang="en-IN" b="1" kern="100" dirty="0">
                <a:solidFill>
                  <a:schemeClr val="tx1"/>
                </a:solidFill>
                <a:effectLst/>
                <a:latin typeface="+mj-lt"/>
                <a:ea typeface="Calibri" panose="020F0502020204030204" pitchFamily="34" charset="0"/>
                <a:cs typeface="Shruti" panose="020B0502040204020203" pitchFamily="34" charset="0"/>
              </a:rPr>
              <a:t>border </a:t>
            </a:r>
            <a:r>
              <a:rPr lang="en-IN" kern="100" dirty="0">
                <a:solidFill>
                  <a:schemeClr val="tx1"/>
                </a:solidFill>
                <a:effectLst/>
                <a:latin typeface="+mj-lt"/>
                <a:ea typeface="Calibri" panose="020F0502020204030204" pitchFamily="34" charset="0"/>
                <a:cs typeface="Shruti" panose="020B0502040204020203" pitchFamily="34" charset="0"/>
              </a:rPr>
              <a:t>is the space added on top of our </a:t>
            </a:r>
            <a:r>
              <a:rPr lang="en-IN" b="1" kern="100" dirty="0">
                <a:solidFill>
                  <a:schemeClr val="tx1"/>
                </a:solidFill>
                <a:effectLst/>
                <a:latin typeface="+mj-lt"/>
                <a:ea typeface="Calibri" panose="020F0502020204030204" pitchFamily="34" charset="0"/>
                <a:cs typeface="Shruti" panose="020B0502040204020203" pitchFamily="34" charset="0"/>
              </a:rPr>
              <a:t>main content + padding</a:t>
            </a:r>
            <a:endParaRPr lang="en-IN" kern="100" dirty="0">
              <a:solidFill>
                <a:schemeClr val="tx1"/>
              </a:solidFill>
              <a:effectLst/>
              <a:latin typeface="+mj-lt"/>
              <a:ea typeface="Calibri" panose="020F0502020204030204" pitchFamily="34" charset="0"/>
              <a:cs typeface="Shruti" panose="020B0502040204020203" pitchFamily="34" charset="0"/>
            </a:endParaRPr>
          </a:p>
          <a:p>
            <a:pPr fontAlgn="base">
              <a:spcBef>
                <a:spcPts val="600"/>
              </a:spcBef>
              <a:spcAft>
                <a:spcPts val="800"/>
              </a:spcAft>
            </a:pPr>
            <a:r>
              <a:rPr lang="en-IN" kern="0" dirty="0">
                <a:solidFill>
                  <a:schemeClr val="tx1"/>
                </a:solidFill>
                <a:effectLst/>
                <a:latin typeface="+mj-lt"/>
                <a:ea typeface="Times New Roman" panose="02020603050405020304" pitchFamily="18" charset="0"/>
                <a:cs typeface="Shruti" panose="020B0502040204020203" pitchFamily="34" charset="0"/>
              </a:rPr>
              <a:t>There are three crucial inputs of the border property:</a:t>
            </a:r>
            <a:endParaRPr lang="en-IN" kern="100" dirty="0">
              <a:solidFill>
                <a:schemeClr val="tx1"/>
              </a:solidFill>
              <a:effectLst/>
              <a:latin typeface="+mj-lt"/>
              <a:ea typeface="Calibri" panose="020F0502020204030204" pitchFamily="34" charset="0"/>
              <a:cs typeface="Shruti" panose="020B0502040204020203" pitchFamily="34" charset="0"/>
            </a:endParaRPr>
          </a:p>
          <a:p>
            <a:pPr marL="356616" lvl="0" indent="-182880" fontAlgn="base">
              <a:spcBef>
                <a:spcPts val="600"/>
              </a:spcBef>
              <a:spcAft>
                <a:spcPts val="600"/>
              </a:spcAft>
              <a:buClr>
                <a:srgbClr val="213163"/>
              </a:buClr>
              <a:buSzPct val="100000"/>
              <a:buFont typeface="Arial" panose="020B0604020202020204" pitchFamily="34" charset="0"/>
              <a:buChar char="•"/>
              <a:tabLst>
                <a:tab pos="457200" algn="l"/>
              </a:tabLst>
            </a:pPr>
            <a:r>
              <a:rPr lang="en-IN" kern="0" dirty="0">
                <a:solidFill>
                  <a:schemeClr val="tx1"/>
                </a:solidFill>
                <a:effectLst/>
                <a:latin typeface="+mj-lt"/>
                <a:ea typeface="Times New Roman" panose="02020603050405020304" pitchFamily="18" charset="0"/>
                <a:cs typeface="Shruti" panose="020B0502040204020203" pitchFamily="34" charset="0"/>
              </a:rPr>
              <a:t>border size</a:t>
            </a:r>
            <a:endParaRPr lang="en-IN" kern="100" dirty="0">
              <a:solidFill>
                <a:schemeClr val="tx1"/>
              </a:solidFill>
              <a:effectLst/>
              <a:latin typeface="+mj-lt"/>
              <a:ea typeface="Calibri" panose="020F0502020204030204" pitchFamily="34" charset="0"/>
              <a:cs typeface="Shruti" panose="020B0502040204020203" pitchFamily="34" charset="0"/>
            </a:endParaRPr>
          </a:p>
          <a:p>
            <a:pPr marL="356616" lvl="0" indent="-182880" fontAlgn="base">
              <a:spcBef>
                <a:spcPts val="600"/>
              </a:spcBef>
              <a:spcAft>
                <a:spcPts val="800"/>
              </a:spcAft>
              <a:buClr>
                <a:srgbClr val="213163"/>
              </a:buClr>
              <a:buSzPct val="100000"/>
              <a:buFont typeface="Arial" panose="020B0604020202020204" pitchFamily="34" charset="0"/>
              <a:buChar char="•"/>
              <a:tabLst>
                <a:tab pos="457200" algn="l"/>
              </a:tabLst>
            </a:pPr>
            <a:r>
              <a:rPr lang="en-IN" kern="0" dirty="0">
                <a:solidFill>
                  <a:schemeClr val="tx1"/>
                </a:solidFill>
                <a:effectLst/>
                <a:latin typeface="+mj-lt"/>
                <a:ea typeface="Times New Roman" panose="02020603050405020304" pitchFamily="18" charset="0"/>
                <a:cs typeface="Shruti" panose="020B0502040204020203" pitchFamily="34" charset="0"/>
              </a:rPr>
              <a:t>border style : solid / dotted/ dashed</a:t>
            </a:r>
            <a:endParaRPr lang="en-IN" kern="100" dirty="0">
              <a:solidFill>
                <a:schemeClr val="tx1"/>
              </a:solidFill>
              <a:latin typeface="+mj-lt"/>
              <a:ea typeface="Calibri" panose="020F0502020204030204" pitchFamily="34" charset="0"/>
              <a:cs typeface="Shruti" panose="020B0502040204020203" pitchFamily="34" charset="0"/>
            </a:endParaRPr>
          </a:p>
          <a:p>
            <a:pPr marL="356616" lvl="0" indent="-182880" fontAlgn="base">
              <a:spcBef>
                <a:spcPts val="600"/>
              </a:spcBef>
              <a:spcAft>
                <a:spcPts val="800"/>
              </a:spcAft>
              <a:buClr>
                <a:srgbClr val="213163"/>
              </a:buClr>
              <a:buSzPct val="100000"/>
              <a:buFont typeface="Arial" panose="020B0604020202020204" pitchFamily="34" charset="0"/>
              <a:buChar char="•"/>
              <a:tabLst>
                <a:tab pos="457200" algn="l"/>
              </a:tabLst>
            </a:pPr>
            <a:r>
              <a:rPr lang="en-IN" kern="0" dirty="0">
                <a:solidFill>
                  <a:schemeClr val="tx1"/>
                </a:solidFill>
                <a:effectLst/>
                <a:latin typeface="+mj-lt"/>
                <a:ea typeface="Times New Roman" panose="02020603050405020304" pitchFamily="18" charset="0"/>
                <a:cs typeface="Shruti" panose="020B0502040204020203" pitchFamily="34" charset="0"/>
              </a:rPr>
              <a:t>border </a:t>
            </a:r>
            <a:r>
              <a:rPr lang="en-IN" kern="0" dirty="0" err="1">
                <a:solidFill>
                  <a:schemeClr val="tx1"/>
                </a:solidFill>
                <a:effectLst/>
                <a:latin typeface="+mj-lt"/>
                <a:ea typeface="Times New Roman" panose="02020603050405020304" pitchFamily="18" charset="0"/>
                <a:cs typeface="Shruti" panose="020B0502040204020203" pitchFamily="34" charset="0"/>
              </a:rPr>
              <a:t>color</a:t>
            </a:r>
            <a:endParaRPr lang="en-IN" kern="0" dirty="0">
              <a:solidFill>
                <a:schemeClr val="tx1"/>
              </a:solidFill>
              <a:effectLst/>
              <a:latin typeface="+mj-lt"/>
              <a:ea typeface="Times New Roman" panose="02020603050405020304" pitchFamily="18" charset="0"/>
              <a:cs typeface="Shruti" panose="020B0502040204020203" pitchFamily="34" charset="0"/>
            </a:endParaRPr>
          </a:p>
        </p:txBody>
      </p:sp>
      <p:pic>
        <p:nvPicPr>
          <p:cNvPr id="7" name="Picture 6">
            <a:extLst>
              <a:ext uri="{FF2B5EF4-FFF2-40B4-BE49-F238E27FC236}">
                <a16:creationId xmlns:a16="http://schemas.microsoft.com/office/drawing/2014/main" id="{1E14DB19-57F4-6E68-7CAD-1E12E64CF3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0975" y="4035342"/>
            <a:ext cx="2362200" cy="847734"/>
          </a:xfrm>
          <a:prstGeom prst="rect">
            <a:avLst/>
          </a:prstGeom>
        </p:spPr>
      </p:pic>
      <p:pic>
        <p:nvPicPr>
          <p:cNvPr id="9" name="Picture 8">
            <a:extLst>
              <a:ext uri="{FF2B5EF4-FFF2-40B4-BE49-F238E27FC236}">
                <a16:creationId xmlns:a16="http://schemas.microsoft.com/office/drawing/2014/main" id="{8EA34AFC-1EDB-AA76-8012-99F9F11E71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34839" y="1375049"/>
            <a:ext cx="3080126" cy="3311420"/>
          </a:xfrm>
          <a:prstGeom prst="rect">
            <a:avLst/>
          </a:prstGeom>
        </p:spPr>
      </p:pic>
      <p:sp>
        <p:nvSpPr>
          <p:cNvPr id="2" name="TextBox 1">
            <a:extLst>
              <a:ext uri="{FF2B5EF4-FFF2-40B4-BE49-F238E27FC236}">
                <a16:creationId xmlns:a16="http://schemas.microsoft.com/office/drawing/2014/main" id="{40D4107D-B815-D322-3CA9-880AEAB5AC74}"/>
              </a:ext>
            </a:extLst>
          </p:cNvPr>
          <p:cNvSpPr txBox="1"/>
          <p:nvPr/>
        </p:nvSpPr>
        <p:spPr>
          <a:xfrm>
            <a:off x="130634" y="3955237"/>
            <a:ext cx="1653540" cy="307777"/>
          </a:xfrm>
          <a:prstGeom prst="rect">
            <a:avLst/>
          </a:prstGeom>
          <a:noFill/>
        </p:spPr>
        <p:txBody>
          <a:bodyPr wrap="square" rtlCol="0">
            <a:spAutoFit/>
          </a:bodyPr>
          <a:lstStyle/>
          <a:p>
            <a:r>
              <a:rPr lang="en-IN" b="1" dirty="0">
                <a:solidFill>
                  <a:schemeClr val="tx1"/>
                </a:solidFill>
              </a:rPr>
              <a:t>Syntax:</a:t>
            </a:r>
          </a:p>
        </p:txBody>
      </p:sp>
      <p:sp>
        <p:nvSpPr>
          <p:cNvPr id="3" name="TextBox 2">
            <a:extLst>
              <a:ext uri="{FF2B5EF4-FFF2-40B4-BE49-F238E27FC236}">
                <a16:creationId xmlns:a16="http://schemas.microsoft.com/office/drawing/2014/main" id="{A271B708-FD95-3A0E-95A6-13980F587A06}"/>
              </a:ext>
            </a:extLst>
          </p:cNvPr>
          <p:cNvSpPr txBox="1"/>
          <p:nvPr/>
        </p:nvSpPr>
        <p:spPr>
          <a:xfrm>
            <a:off x="5535662" y="1062602"/>
            <a:ext cx="979438" cy="307777"/>
          </a:xfrm>
          <a:prstGeom prst="rect">
            <a:avLst/>
          </a:prstGeom>
          <a:noFill/>
        </p:spPr>
        <p:txBody>
          <a:bodyPr wrap="square" rtlCol="0">
            <a:spAutoFit/>
          </a:bodyPr>
          <a:lstStyle/>
          <a:p>
            <a:r>
              <a:rPr lang="en-IN" b="1" dirty="0">
                <a:solidFill>
                  <a:schemeClr val="tx1"/>
                </a:solidFill>
              </a:rPr>
              <a:t>CODE:</a:t>
            </a:r>
          </a:p>
        </p:txBody>
      </p:sp>
      <p:sp>
        <p:nvSpPr>
          <p:cNvPr id="5" name="TextBox 4">
            <a:extLst>
              <a:ext uri="{FF2B5EF4-FFF2-40B4-BE49-F238E27FC236}">
                <a16:creationId xmlns:a16="http://schemas.microsoft.com/office/drawing/2014/main" id="{1E3EAF7B-73B2-6CA3-4E6E-D4613E8390F1}"/>
              </a:ext>
            </a:extLst>
          </p:cNvPr>
          <p:cNvSpPr txBox="1"/>
          <p:nvPr/>
        </p:nvSpPr>
        <p:spPr>
          <a:xfrm>
            <a:off x="140544" y="627496"/>
            <a:ext cx="2884595" cy="338554"/>
          </a:xfrm>
          <a:prstGeom prst="rect">
            <a:avLst/>
          </a:prstGeom>
          <a:noFill/>
        </p:spPr>
        <p:txBody>
          <a:bodyPr wrap="square" rtlCol="0">
            <a:spAutoFit/>
          </a:bodyPr>
          <a:lstStyle/>
          <a:p>
            <a:r>
              <a:rPr lang="en-IN" sz="1600" b="1" dirty="0">
                <a:solidFill>
                  <a:srgbClr val="223366"/>
                </a:solidFill>
              </a:rPr>
              <a:t>The Border Property</a:t>
            </a:r>
          </a:p>
        </p:txBody>
      </p:sp>
    </p:spTree>
    <p:extLst>
      <p:ext uri="{BB962C8B-B14F-4D97-AF65-F5344CB8AC3E}">
        <p14:creationId xmlns:p14="http://schemas.microsoft.com/office/powerpoint/2010/main" val="15798287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183825-11E6-4069-7E2D-CCEC0EB8650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38642" y="1851074"/>
            <a:ext cx="6466715" cy="2676144"/>
          </a:xfrm>
          <a:prstGeom prst="rect">
            <a:avLst/>
          </a:prstGeom>
        </p:spPr>
      </p:pic>
      <p:sp>
        <p:nvSpPr>
          <p:cNvPr id="5" name="TextBox 4">
            <a:extLst>
              <a:ext uri="{FF2B5EF4-FFF2-40B4-BE49-F238E27FC236}">
                <a16:creationId xmlns:a16="http://schemas.microsoft.com/office/drawing/2014/main" id="{BEE3EAB5-1ED9-5783-94EC-664333FCEAA9}"/>
              </a:ext>
            </a:extLst>
          </p:cNvPr>
          <p:cNvSpPr txBox="1"/>
          <p:nvPr/>
        </p:nvSpPr>
        <p:spPr>
          <a:xfrm>
            <a:off x="133772" y="1036320"/>
            <a:ext cx="6842760" cy="523220"/>
          </a:xfrm>
          <a:prstGeom prst="rect">
            <a:avLst/>
          </a:prstGeom>
          <a:noFill/>
        </p:spPr>
        <p:txBody>
          <a:bodyPr wrap="square">
            <a:spAutoFit/>
          </a:bodyPr>
          <a:lstStyle/>
          <a:p>
            <a:pPr marL="173736" marR="0" lvl="0" indent="-173736" algn="l" defTabSz="914400" rtl="0" eaLnBrk="0" fontAlgn="base" latinLnBrk="0" hangingPunct="0">
              <a:lnSpc>
                <a:spcPct val="100000"/>
              </a:lnSpc>
              <a:spcBef>
                <a:spcPct val="0"/>
              </a:spcBef>
              <a:spcAft>
                <a:spcPct val="0"/>
              </a:spcAft>
              <a:buClr>
                <a:srgbClr val="223366"/>
              </a:buClr>
              <a:buSzTx/>
              <a:buFont typeface="Arial" panose="020B0604020202020204" pitchFamily="34" charset="0"/>
              <a:buChar char="•"/>
              <a:tabLst/>
            </a:pPr>
            <a:r>
              <a:rPr kumimoji="0" lang="en-US" altLang="en-US" sz="14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Write this code in your CSS,</a:t>
            </a:r>
            <a:endParaRPr kumimoji="0" lang="en-US" altLang="en-US" sz="14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.box-1 {  width: 300px;  font-size: 50px;  padding: 50px;  border: 10px dashed black;}</a:t>
            </a:r>
            <a:r>
              <a:rPr kumimoji="0" lang="en-US" altLang="en-US" sz="8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A094567D-2AB4-BB7E-7933-5C1DFA27068B}"/>
              </a:ext>
            </a:extLst>
          </p:cNvPr>
          <p:cNvSpPr txBox="1"/>
          <p:nvPr/>
        </p:nvSpPr>
        <p:spPr>
          <a:xfrm>
            <a:off x="149012" y="616282"/>
            <a:ext cx="2316480" cy="338554"/>
          </a:xfrm>
          <a:prstGeom prst="rect">
            <a:avLst/>
          </a:prstGeom>
          <a:noFill/>
        </p:spPr>
        <p:txBody>
          <a:bodyPr wrap="square" rtlCol="0">
            <a:spAutoFit/>
          </a:bodyPr>
          <a:lstStyle/>
          <a:p>
            <a:r>
              <a:rPr lang="en-IN" sz="1600" b="1" dirty="0">
                <a:solidFill>
                  <a:srgbClr val="213163"/>
                </a:solidFill>
              </a:rPr>
              <a:t>Output:</a:t>
            </a:r>
          </a:p>
        </p:txBody>
      </p:sp>
    </p:spTree>
    <p:extLst>
      <p:ext uri="{BB962C8B-B14F-4D97-AF65-F5344CB8AC3E}">
        <p14:creationId xmlns:p14="http://schemas.microsoft.com/office/powerpoint/2010/main" val="221030641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Rectangle 1">
            <a:extLst>
              <a:ext uri="{FF2B5EF4-FFF2-40B4-BE49-F238E27FC236}">
                <a16:creationId xmlns:a16="http://schemas.microsoft.com/office/drawing/2014/main" id="{4A227D4A-1ED3-042F-9BBB-CEDDE7D179AF}"/>
              </a:ext>
            </a:extLst>
          </p:cNvPr>
          <p:cNvSpPr>
            <a:spLocks noChangeArrowheads="1"/>
          </p:cNvSpPr>
          <p:nvPr/>
        </p:nvSpPr>
        <p:spPr bwMode="auto">
          <a:xfrm>
            <a:off x="129540" y="1002691"/>
            <a:ext cx="5052060" cy="250802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76176" rIns="91440" bIns="30153" numCol="1" anchor="ctr" anchorCtr="0" compatLnSpc="1">
            <a:prstTxWarp prst="textNoShape">
              <a:avLst/>
            </a:prstTxWarp>
            <a:spAutoFit/>
          </a:bodyPr>
          <a:lstStyle/>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The CSS </a:t>
            </a:r>
            <a:r>
              <a:rPr kumimoji="0" lang="en-US" altLang="en-US" b="0" i="0" u="none" strike="noStrike" cap="none" normalizeH="0" baseline="0" dirty="0">
                <a:ln>
                  <a:noFill/>
                </a:ln>
                <a:solidFill>
                  <a:srgbClr val="000000"/>
                </a:solidFill>
                <a:effectLst/>
                <a:latin typeface="+mj-lt"/>
                <a:ea typeface="Calibri" panose="020F0502020204030204" pitchFamily="34" charset="0"/>
                <a:cs typeface="Arial" panose="020B0604020202020204" pitchFamily="34" charset="0"/>
              </a:rPr>
              <a:t>margin</a:t>
            </a: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 properties are used to create space around elements, outside of any defined borders.</a:t>
            </a:r>
            <a:endParaRPr kumimoji="0" lang="en-US" altLang="en-US" b="0" i="0" u="none" strike="noStrike" cap="none" normalizeH="0" baseline="0" dirty="0">
              <a:ln>
                <a:noFill/>
              </a:ln>
              <a:solidFill>
                <a:srgbClr val="1F3763"/>
              </a:solidFill>
              <a:effectLst/>
              <a:latin typeface="+mj-lt"/>
              <a:ea typeface="Times New Roman" panose="02020603050405020304" pitchFamily="18" charset="0"/>
              <a:cs typeface="Shruti" panose="020B0502040204020203"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How to use margin property in CSS</a:t>
            </a:r>
            <a:endParaRPr kumimoji="0" lang="en-US" altLang="en-US" b="0" i="0" u="none" strike="noStrike" cap="none" normalizeH="0" baseline="0" dirty="0">
              <a:ln>
                <a:noFill/>
              </a:ln>
              <a:solidFill>
                <a:srgbClr val="1F3763"/>
              </a:solidFill>
              <a:effectLst/>
              <a:latin typeface="+mj-lt"/>
              <a:ea typeface="Times New Roman" panose="02020603050405020304" pitchFamily="18" charset="0"/>
              <a:cs typeface="Shruti" panose="020B0502040204020203"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This is the </a:t>
            </a:r>
            <a:r>
              <a:rPr kumimoji="0" lang="en-US" altLang="en-US" b="1"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shorthand </a:t>
            </a:r>
            <a:r>
              <a:rPr kumimoji="0" lang="en-US" altLang="en-US" b="0" i="0" u="none" strike="noStrike" cap="none" normalizeH="0" baseline="0" dirty="0">
                <a:ln>
                  <a:noFill/>
                </a:ln>
                <a:solidFill>
                  <a:srgbClr val="000000"/>
                </a:solidFill>
                <a:effectLst/>
                <a:latin typeface="+mj-lt"/>
                <a:ea typeface="Times New Roman" panose="02020603050405020304" pitchFamily="18" charset="0"/>
                <a:cs typeface="Arial" panose="020B0604020202020204" pitchFamily="34" charset="0"/>
              </a:rPr>
              <a:t>for the four properties of the margin property:</a:t>
            </a:r>
            <a:endParaRPr kumimoji="0" lang="en-US" altLang="en-US" b="0" i="0" u="none" strike="noStrike" cap="none" normalizeH="0" baseline="0" dirty="0">
              <a:ln>
                <a:noFill/>
              </a:ln>
              <a:solidFill>
                <a:schemeClr val="tx1"/>
              </a:solidFill>
              <a:effectLst/>
              <a:latin typeface="+mj-lt"/>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j-lt"/>
                <a:ea typeface="Calibri" panose="020F0502020204030204" pitchFamily="34" charset="0"/>
                <a:cs typeface="Arial" panose="020B0604020202020204" pitchFamily="34" charset="0"/>
              </a:rPr>
              <a:t>margin-top</a:t>
            </a:r>
            <a:endParaRPr kumimoji="0" lang="en-US" altLang="en-US" b="0" i="0" u="none" strike="noStrike" cap="none" normalizeH="0" baseline="0" dirty="0">
              <a:ln>
                <a:noFill/>
              </a:ln>
              <a:solidFill>
                <a:srgbClr val="000000"/>
              </a:solidFill>
              <a:effectLst/>
              <a:latin typeface="+mj-lt"/>
              <a:ea typeface="Calibri" panose="020F0502020204030204" pitchFamily="34" charset="0"/>
              <a:cs typeface="Shruti" panose="020B0502040204020203"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j-lt"/>
                <a:ea typeface="Calibri" panose="020F0502020204030204" pitchFamily="34" charset="0"/>
                <a:cs typeface="Arial" panose="020B0604020202020204" pitchFamily="34" charset="0"/>
              </a:rPr>
              <a:t>margin-right</a:t>
            </a:r>
            <a:endParaRPr kumimoji="0" lang="en-US" altLang="en-US" b="0" i="0" u="none" strike="noStrike" cap="none" normalizeH="0" baseline="0" dirty="0">
              <a:ln>
                <a:noFill/>
              </a:ln>
              <a:solidFill>
                <a:srgbClr val="000000"/>
              </a:solidFill>
              <a:effectLst/>
              <a:latin typeface="+mj-lt"/>
              <a:ea typeface="Calibri" panose="020F0502020204030204" pitchFamily="34" charset="0"/>
              <a:cs typeface="Shruti" panose="020B0502040204020203"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j-lt"/>
                <a:ea typeface="Calibri" panose="020F0502020204030204" pitchFamily="34" charset="0"/>
                <a:cs typeface="Arial" panose="020B0604020202020204" pitchFamily="34" charset="0"/>
              </a:rPr>
              <a:t>margin-bottom</a:t>
            </a:r>
            <a:endParaRPr kumimoji="0" lang="en-US" altLang="en-US" b="0" i="0" u="none" strike="noStrike" cap="none" normalizeH="0" baseline="0" dirty="0">
              <a:ln>
                <a:noFill/>
              </a:ln>
              <a:solidFill>
                <a:srgbClr val="000000"/>
              </a:solidFill>
              <a:effectLst/>
              <a:latin typeface="+mj-lt"/>
              <a:ea typeface="Calibri" panose="020F0502020204030204" pitchFamily="34" charset="0"/>
              <a:cs typeface="Shruti" panose="020B0502040204020203"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mj-lt"/>
                <a:ea typeface="Calibri" panose="020F0502020204030204" pitchFamily="34" charset="0"/>
                <a:cs typeface="Arial" panose="020B0604020202020204" pitchFamily="34" charset="0"/>
              </a:rPr>
              <a:t>margin-left</a:t>
            </a:r>
            <a:endParaRPr kumimoji="0" lang="en-US" altLang="en-US" b="0" i="0" u="none" strike="noStrike" cap="none" normalizeH="0" baseline="0" dirty="0">
              <a:ln>
                <a:noFill/>
              </a:ln>
              <a:solidFill>
                <a:schemeClr val="tx1"/>
              </a:solidFill>
              <a:effectLst/>
              <a:latin typeface="+mj-lt"/>
            </a:endParaRPr>
          </a:p>
        </p:txBody>
      </p:sp>
      <p:pic>
        <p:nvPicPr>
          <p:cNvPr id="3" name="Picture 2">
            <a:extLst>
              <a:ext uri="{FF2B5EF4-FFF2-40B4-BE49-F238E27FC236}">
                <a16:creationId xmlns:a16="http://schemas.microsoft.com/office/drawing/2014/main" id="{747EB0DC-0AEB-3F7F-7FEA-E876201816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718" y="3914021"/>
            <a:ext cx="2221601" cy="803298"/>
          </a:xfrm>
          <a:prstGeom prst="rect">
            <a:avLst/>
          </a:prstGeom>
        </p:spPr>
      </p:pic>
      <p:pic>
        <p:nvPicPr>
          <p:cNvPr id="11" name="Picture 10">
            <a:extLst>
              <a:ext uri="{FF2B5EF4-FFF2-40B4-BE49-F238E27FC236}">
                <a16:creationId xmlns:a16="http://schemas.microsoft.com/office/drawing/2014/main" id="{D8E9A168-BC05-2F5B-4F46-08CDBC1E37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00700" y="1601376"/>
            <a:ext cx="3131819" cy="2715698"/>
          </a:xfrm>
          <a:prstGeom prst="rect">
            <a:avLst/>
          </a:prstGeom>
        </p:spPr>
      </p:pic>
      <p:sp>
        <p:nvSpPr>
          <p:cNvPr id="6" name="TextBox 5">
            <a:extLst>
              <a:ext uri="{FF2B5EF4-FFF2-40B4-BE49-F238E27FC236}">
                <a16:creationId xmlns:a16="http://schemas.microsoft.com/office/drawing/2014/main" id="{31B75810-3CDB-6E37-8C23-0A5E10F859C6}"/>
              </a:ext>
            </a:extLst>
          </p:cNvPr>
          <p:cNvSpPr txBox="1"/>
          <p:nvPr/>
        </p:nvSpPr>
        <p:spPr>
          <a:xfrm>
            <a:off x="149012" y="3606244"/>
            <a:ext cx="1059180" cy="307777"/>
          </a:xfrm>
          <a:prstGeom prst="rect">
            <a:avLst/>
          </a:prstGeom>
          <a:noFill/>
        </p:spPr>
        <p:txBody>
          <a:bodyPr wrap="square" rtlCol="0">
            <a:spAutoFit/>
          </a:bodyPr>
          <a:lstStyle/>
          <a:p>
            <a:r>
              <a:rPr lang="en-IN" b="1" dirty="0">
                <a:solidFill>
                  <a:schemeClr val="tx1"/>
                </a:solidFill>
              </a:rPr>
              <a:t>Syntax:</a:t>
            </a:r>
          </a:p>
        </p:txBody>
      </p:sp>
      <p:sp>
        <p:nvSpPr>
          <p:cNvPr id="7" name="TextBox 6">
            <a:extLst>
              <a:ext uri="{FF2B5EF4-FFF2-40B4-BE49-F238E27FC236}">
                <a16:creationId xmlns:a16="http://schemas.microsoft.com/office/drawing/2014/main" id="{9E00F678-D21B-C7AC-DE42-9DB377790763}"/>
              </a:ext>
            </a:extLst>
          </p:cNvPr>
          <p:cNvSpPr txBox="1"/>
          <p:nvPr/>
        </p:nvSpPr>
        <p:spPr>
          <a:xfrm>
            <a:off x="5494020" y="1124259"/>
            <a:ext cx="967740" cy="307777"/>
          </a:xfrm>
          <a:prstGeom prst="rect">
            <a:avLst/>
          </a:prstGeom>
          <a:noFill/>
        </p:spPr>
        <p:txBody>
          <a:bodyPr wrap="square" rtlCol="0">
            <a:spAutoFit/>
          </a:bodyPr>
          <a:lstStyle/>
          <a:p>
            <a:r>
              <a:rPr lang="en-IN" b="1" dirty="0">
                <a:solidFill>
                  <a:schemeClr val="tx1"/>
                </a:solidFill>
              </a:rPr>
              <a:t>CODE:</a:t>
            </a:r>
          </a:p>
        </p:txBody>
      </p:sp>
      <p:sp>
        <p:nvSpPr>
          <p:cNvPr id="5" name="TextBox 4">
            <a:extLst>
              <a:ext uri="{FF2B5EF4-FFF2-40B4-BE49-F238E27FC236}">
                <a16:creationId xmlns:a16="http://schemas.microsoft.com/office/drawing/2014/main" id="{98641995-FBDE-88CB-0594-97614FE57159}"/>
              </a:ext>
            </a:extLst>
          </p:cNvPr>
          <p:cNvSpPr txBox="1"/>
          <p:nvPr/>
        </p:nvSpPr>
        <p:spPr>
          <a:xfrm>
            <a:off x="149012" y="616282"/>
            <a:ext cx="2316480" cy="338554"/>
          </a:xfrm>
          <a:prstGeom prst="rect">
            <a:avLst/>
          </a:prstGeom>
          <a:noFill/>
        </p:spPr>
        <p:txBody>
          <a:bodyPr wrap="square" rtlCol="0">
            <a:spAutoFit/>
          </a:bodyPr>
          <a:lstStyle/>
          <a:p>
            <a:r>
              <a:rPr lang="en-IN" sz="1600" b="1" dirty="0">
                <a:solidFill>
                  <a:srgbClr val="213163"/>
                </a:solidFill>
              </a:rPr>
              <a:t>The Margin Property</a:t>
            </a:r>
          </a:p>
        </p:txBody>
      </p:sp>
    </p:spTree>
    <p:extLst>
      <p:ext uri="{BB962C8B-B14F-4D97-AF65-F5344CB8AC3E}">
        <p14:creationId xmlns:p14="http://schemas.microsoft.com/office/powerpoint/2010/main" val="10251252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9B4A75-9D3A-8409-E29B-EFE2D696AD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7919" y="1666786"/>
            <a:ext cx="7128163" cy="2405755"/>
          </a:xfrm>
          <a:prstGeom prst="rect">
            <a:avLst/>
          </a:prstGeom>
        </p:spPr>
      </p:pic>
      <p:sp>
        <p:nvSpPr>
          <p:cNvPr id="5" name="TextBox 4">
            <a:extLst>
              <a:ext uri="{FF2B5EF4-FFF2-40B4-BE49-F238E27FC236}">
                <a16:creationId xmlns:a16="http://schemas.microsoft.com/office/drawing/2014/main" id="{6A4FAC10-9B10-FE4D-5662-3026F6E9FE94}"/>
              </a:ext>
            </a:extLst>
          </p:cNvPr>
          <p:cNvSpPr txBox="1"/>
          <p:nvPr/>
        </p:nvSpPr>
        <p:spPr>
          <a:xfrm>
            <a:off x="123396" y="1041967"/>
            <a:ext cx="6003084" cy="307777"/>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.box-1 {  padding: 50px;  border: 10px dashed black;  margin: 50px;}</a:t>
            </a:r>
            <a:r>
              <a:rPr kumimoji="0" lang="en-US" altLang="en-US" sz="8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B8CE6B96-292B-D68A-072A-8DD091201E8F}"/>
              </a:ext>
            </a:extLst>
          </p:cNvPr>
          <p:cNvSpPr txBox="1"/>
          <p:nvPr/>
        </p:nvSpPr>
        <p:spPr>
          <a:xfrm>
            <a:off x="130770" y="626953"/>
            <a:ext cx="1760220" cy="338554"/>
          </a:xfrm>
          <a:prstGeom prst="rect">
            <a:avLst/>
          </a:prstGeom>
          <a:noFill/>
        </p:spPr>
        <p:txBody>
          <a:bodyPr wrap="square" rtlCol="0">
            <a:spAutoFit/>
          </a:bodyPr>
          <a:lstStyle/>
          <a:p>
            <a:r>
              <a:rPr lang="en-IN" sz="1600" b="1" dirty="0">
                <a:solidFill>
                  <a:srgbClr val="223366"/>
                </a:solidFill>
              </a:rPr>
              <a:t>Output:</a:t>
            </a:r>
          </a:p>
        </p:txBody>
      </p:sp>
    </p:spTree>
    <p:extLst>
      <p:ext uri="{BB962C8B-B14F-4D97-AF65-F5344CB8AC3E}">
        <p14:creationId xmlns:p14="http://schemas.microsoft.com/office/powerpoint/2010/main" val="36376072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circle with blue lines&#10;&#10;Description automatically generated">
            <a:extLst>
              <a:ext uri="{FF2B5EF4-FFF2-40B4-BE49-F238E27FC236}">
                <a16:creationId xmlns:a16="http://schemas.microsoft.com/office/drawing/2014/main" id="{012C8DA5-3B2A-CC4C-C0EC-C92DC0DEBBA4}"/>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5C59DD07-E68E-FE26-ABDF-0B0FB2853111}"/>
              </a:ext>
            </a:extLst>
          </p:cNvPr>
          <p:cNvSpPr txBox="1">
            <a:spLocks/>
          </p:cNvSpPr>
          <p:nvPr/>
        </p:nvSpPr>
        <p:spPr>
          <a:xfrm>
            <a:off x="1745267" y="2229249"/>
            <a:ext cx="566658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rPr>
              <a:t>Lab 17: </a:t>
            </a:r>
            <a:r>
              <a:rPr lang="en-US" sz="1600" b="1" dirty="0">
                <a:solidFill>
                  <a:schemeClr val="tx1"/>
                </a:solidFill>
                <a:hlinkClick r:id="rId4">
                  <a:extLst>
                    <a:ext uri="{A12FA001-AC4F-418D-AE19-62706E023703}">
                      <ahyp:hlinkClr xmlns:ahyp="http://schemas.microsoft.com/office/drawing/2018/hyperlinkcolor" val="tx"/>
                    </a:ext>
                  </a:extLst>
                </a:hlinkClick>
              </a:rPr>
              <a:t>Use of Box Model on HTML Element</a:t>
            </a:r>
            <a:endParaRPr lang="en-US" sz="1600" b="1" dirty="0">
              <a:solidFill>
                <a:schemeClr val="tx1"/>
              </a:solidFill>
            </a:endParaRPr>
          </a:p>
        </p:txBody>
      </p:sp>
    </p:spTree>
    <p:extLst>
      <p:ext uri="{BB962C8B-B14F-4D97-AF65-F5344CB8AC3E}">
        <p14:creationId xmlns:p14="http://schemas.microsoft.com/office/powerpoint/2010/main" val="262604628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4" name="TextBox 3">
            <a:extLst>
              <a:ext uri="{FF2B5EF4-FFF2-40B4-BE49-F238E27FC236}">
                <a16:creationId xmlns:a16="http://schemas.microsoft.com/office/drawing/2014/main" id="{738B8B7A-9666-4132-2233-EA51B7F08940}"/>
              </a:ext>
            </a:extLst>
          </p:cNvPr>
          <p:cNvSpPr txBox="1"/>
          <p:nvPr/>
        </p:nvSpPr>
        <p:spPr>
          <a:xfrm>
            <a:off x="192325" y="4486414"/>
            <a:ext cx="6959600" cy="400110"/>
          </a:xfrm>
          <a:prstGeom prst="rect">
            <a:avLst/>
          </a:prstGeom>
          <a:noFill/>
        </p:spPr>
        <p:txBody>
          <a:bodyPr wrap="square" rtlCol="0">
            <a:spAutoFit/>
          </a:bodyPr>
          <a:lstStyle/>
          <a:p>
            <a:endParaRPr lang="en-IN" sz="1000" dirty="0">
              <a:latin typeface="+mj-lt"/>
            </a:endParaRPr>
          </a:p>
          <a:p>
            <a:endParaRPr lang="en-IN" sz="1000" dirty="0">
              <a:latin typeface="+mj-lt"/>
            </a:endParaRPr>
          </a:p>
        </p:txBody>
      </p:sp>
      <p:sp>
        <p:nvSpPr>
          <p:cNvPr id="6" name="TextBox 5">
            <a:extLst>
              <a:ext uri="{FF2B5EF4-FFF2-40B4-BE49-F238E27FC236}">
                <a16:creationId xmlns:a16="http://schemas.microsoft.com/office/drawing/2014/main" id="{1849D9DA-B5A7-124C-0FC0-217097647F1D}"/>
              </a:ext>
            </a:extLst>
          </p:cNvPr>
          <p:cNvSpPr txBox="1"/>
          <p:nvPr/>
        </p:nvSpPr>
        <p:spPr>
          <a:xfrm>
            <a:off x="130770" y="1041607"/>
            <a:ext cx="8740346" cy="815608"/>
          </a:xfrm>
          <a:prstGeom prst="rect">
            <a:avLst/>
          </a:prstGeom>
          <a:noFill/>
        </p:spPr>
        <p:txBody>
          <a:bodyPr wrap="square" lIns="91440" tIns="45720" rIns="91440" bIns="45720" anchor="t">
            <a:spAutoFit/>
          </a:bodyPr>
          <a:lstStyle/>
          <a:p>
            <a:pPr marL="285750" indent="-285750" algn="just">
              <a:spcBef>
                <a:spcPts val="600"/>
              </a:spcBef>
              <a:buFont typeface="Arial" panose="020B0604020202020204" pitchFamily="34" charset="0"/>
              <a:buChar char="•"/>
            </a:pPr>
            <a:r>
              <a:rPr lang="en-IN" spc="25" dirty="0">
                <a:solidFill>
                  <a:srgbClr val="000000"/>
                </a:solidFill>
                <a:effectLst/>
                <a:latin typeface="+mj-lt"/>
                <a:ea typeface="Times New Roman" panose="02020603050405020304" pitchFamily="18" charset="0"/>
              </a:rPr>
              <a:t>JavaScript is a scripting language for creating dynamic web page content.</a:t>
            </a:r>
            <a:endParaRPr lang="en-IN" spc="25" dirty="0">
              <a:latin typeface="+mj-lt"/>
              <a:ea typeface="Times New Roman" panose="02020603050405020304" pitchFamily="18" charset="0"/>
            </a:endParaRPr>
          </a:p>
          <a:p>
            <a:pPr marL="285750" indent="-285750" algn="just">
              <a:spcBef>
                <a:spcPts val="600"/>
              </a:spcBef>
              <a:buFont typeface="Arial" panose="020B0604020202020204" pitchFamily="34" charset="0"/>
              <a:buChar char="•"/>
            </a:pPr>
            <a:r>
              <a:rPr lang="en-IN" spc="25" dirty="0">
                <a:solidFill>
                  <a:srgbClr val="000000"/>
                </a:solidFill>
                <a:effectLst/>
                <a:latin typeface="+mj-lt"/>
                <a:ea typeface="Times New Roman" panose="02020603050405020304" pitchFamily="18" charset="0"/>
              </a:rPr>
              <a:t>It creates elements for improving site visitors’ interaction with web pages, such as dropdown menus, animated graphics, and dynamic background </a:t>
            </a:r>
            <a:r>
              <a:rPr lang="en-IN" spc="25" dirty="0" err="1">
                <a:solidFill>
                  <a:srgbClr val="000000"/>
                </a:solidFill>
                <a:effectLst/>
                <a:latin typeface="+mj-lt"/>
                <a:ea typeface="Times New Roman" panose="02020603050405020304" pitchFamily="18" charset="0"/>
              </a:rPr>
              <a:t>colors</a:t>
            </a:r>
            <a:r>
              <a:rPr lang="en-IN" spc="25" dirty="0">
                <a:solidFill>
                  <a:srgbClr val="000000"/>
                </a:solidFill>
                <a:effectLst/>
                <a:latin typeface="+mj-lt"/>
                <a:ea typeface="Times New Roman" panose="02020603050405020304" pitchFamily="18" charset="0"/>
              </a:rPr>
              <a:t>.</a:t>
            </a:r>
            <a:endParaRPr lang="en-IN" dirty="0">
              <a:effectLst/>
              <a:latin typeface="+mj-lt"/>
              <a:ea typeface="Times New Roman" panose="02020603050405020304" pitchFamily="18" charset="0"/>
            </a:endParaRPr>
          </a:p>
        </p:txBody>
      </p:sp>
      <p:pic>
        <p:nvPicPr>
          <p:cNvPr id="7" name="Picture 6">
            <a:extLst>
              <a:ext uri="{FF2B5EF4-FFF2-40B4-BE49-F238E27FC236}">
                <a16:creationId xmlns:a16="http://schemas.microsoft.com/office/drawing/2014/main" id="{A23B7A01-6E60-A6DC-DA8A-83D683EB8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1300" y="2022178"/>
            <a:ext cx="3581400" cy="1257754"/>
          </a:xfrm>
          <a:prstGeom prst="rect">
            <a:avLst/>
          </a:prstGeom>
        </p:spPr>
      </p:pic>
      <p:sp>
        <p:nvSpPr>
          <p:cNvPr id="8" name="Rectangle 1">
            <a:extLst>
              <a:ext uri="{FF2B5EF4-FFF2-40B4-BE49-F238E27FC236}">
                <a16:creationId xmlns:a16="http://schemas.microsoft.com/office/drawing/2014/main" id="{08AEFDB0-951B-7D7A-5F6E-FFEDCAF383E9}"/>
              </a:ext>
            </a:extLst>
          </p:cNvPr>
          <p:cNvSpPr>
            <a:spLocks noChangeArrowheads="1"/>
          </p:cNvSpPr>
          <p:nvPr/>
        </p:nvSpPr>
        <p:spPr bwMode="auto">
          <a:xfrm>
            <a:off x="0" y="3319508"/>
            <a:ext cx="8740346" cy="27664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76176" rIns="91440" bIns="30153" numCol="1" anchor="ctr" anchorCtr="0" compatLnSpc="1">
            <a:prstTxWarp prst="textNoShape">
              <a:avLst/>
            </a:prstTxWarp>
            <a:spAutoFit/>
          </a:bodyPr>
          <a:lstStyle>
            <a:lvl1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kumimoji="0" lang="en-US" altLang="en-US" sz="1100" b="0" i="0" u="none" strike="noStrike" cap="none" normalizeH="0" baseline="0" dirty="0">
              <a:ln>
                <a:noFill/>
              </a:ln>
              <a:solidFill>
                <a:schemeClr val="tx1"/>
              </a:solidFill>
              <a:effectLst/>
              <a:latin typeface="Arial" panose="020B0604020202020204" pitchFamily="34" charset="0"/>
            </a:endParaRPr>
          </a:p>
        </p:txBody>
      </p:sp>
      <p:sp>
        <p:nvSpPr>
          <p:cNvPr id="3" name="TextBox 2">
            <a:extLst>
              <a:ext uri="{FF2B5EF4-FFF2-40B4-BE49-F238E27FC236}">
                <a16:creationId xmlns:a16="http://schemas.microsoft.com/office/drawing/2014/main" id="{42FFA585-1B63-45B9-AE94-0C5A0B73804C}"/>
              </a:ext>
            </a:extLst>
          </p:cNvPr>
          <p:cNvSpPr txBox="1"/>
          <p:nvPr/>
        </p:nvSpPr>
        <p:spPr>
          <a:xfrm>
            <a:off x="135695" y="3247306"/>
            <a:ext cx="8740346" cy="1538883"/>
          </a:xfrm>
          <a:prstGeom prst="rect">
            <a:avLst/>
          </a:prstGeom>
          <a:noFill/>
        </p:spPr>
        <p:txBody>
          <a:bodyPr wrap="square" lIns="91440" tIns="45720" rIns="91440" bIns="45720" anchor="t">
            <a:spAutoFit/>
          </a:bodyPr>
          <a:lstStyle/>
          <a:p>
            <a:pPr algn="l"/>
            <a:r>
              <a:rPr lang="en-GB" b="1" i="0" dirty="0">
                <a:solidFill>
                  <a:schemeClr val="tx1"/>
                </a:solidFill>
                <a:effectLst/>
                <a:latin typeface="+mj-lt"/>
              </a:rPr>
              <a:t>How does JavaScript work?</a:t>
            </a:r>
          </a:p>
          <a:p>
            <a:pPr marL="285750" indent="-285750" algn="just">
              <a:spcBef>
                <a:spcPts val="600"/>
              </a:spcBef>
              <a:buClr>
                <a:srgbClr val="213163"/>
              </a:buClr>
              <a:buFont typeface="Arial" panose="020B0604020202020204" pitchFamily="34" charset="0"/>
              <a:buChar char="•"/>
            </a:pPr>
            <a:r>
              <a:rPr lang="en-GB" b="0" i="0" dirty="0">
                <a:solidFill>
                  <a:schemeClr val="tx1"/>
                </a:solidFill>
                <a:effectLst/>
                <a:latin typeface="+mj-lt"/>
              </a:rPr>
              <a:t>JavaScript is what is known as a client-side script. Most Web applications, </a:t>
            </a:r>
            <a:r>
              <a:rPr lang="en-GB" b="0" i="0" u="none" strike="noStrike" dirty="0">
                <a:solidFill>
                  <a:schemeClr val="tx1"/>
                </a:solidFill>
                <a:effectLst/>
                <a:latin typeface="+mj-lt"/>
              </a:rPr>
              <a:t>such as a search engine</a:t>
            </a:r>
            <a:r>
              <a:rPr lang="en-GB" b="0" i="0" dirty="0">
                <a:solidFill>
                  <a:schemeClr val="tx1"/>
                </a:solidFill>
                <a:effectLst/>
                <a:latin typeface="+mj-lt"/>
              </a:rPr>
              <a:t>, work because of an interaction between the user's device (e.g. computer, </a:t>
            </a:r>
            <a:r>
              <a:rPr lang="en-GB" b="0" i="0" u="none" strike="noStrike" dirty="0">
                <a:solidFill>
                  <a:schemeClr val="tx1"/>
                </a:solidFill>
                <a:effectLst/>
                <a:latin typeface="+mj-lt"/>
              </a:rPr>
              <a:t>phone, or tablet</a:t>
            </a:r>
            <a:r>
              <a:rPr lang="en-GB" b="0" i="0" dirty="0">
                <a:solidFill>
                  <a:schemeClr val="tx1"/>
                </a:solidFill>
                <a:effectLst/>
                <a:latin typeface="+mj-lt"/>
              </a:rPr>
              <a:t>) and a remote server. </a:t>
            </a:r>
            <a:endParaRPr lang="en-GB" dirty="0">
              <a:solidFill>
                <a:schemeClr val="tx1"/>
              </a:solidFill>
              <a:latin typeface="+mj-lt"/>
            </a:endParaRPr>
          </a:p>
          <a:p>
            <a:pPr marL="285750" indent="-285750" algn="just">
              <a:spcBef>
                <a:spcPts val="600"/>
              </a:spcBef>
              <a:buClr>
                <a:srgbClr val="213163"/>
              </a:buClr>
              <a:buFont typeface="Arial" panose="020B0604020202020204" pitchFamily="34" charset="0"/>
              <a:buChar char="•"/>
            </a:pPr>
            <a:r>
              <a:rPr lang="en-GB" b="0" i="0" dirty="0">
                <a:solidFill>
                  <a:schemeClr val="tx1"/>
                </a:solidFill>
                <a:effectLst/>
                <a:latin typeface="+mj-lt"/>
              </a:rPr>
              <a:t>The software on the remote server sends information to the client (i.e. the user's machine) and the software on the client side reads the information and renders a Web page on screen.</a:t>
            </a:r>
          </a:p>
        </p:txBody>
      </p:sp>
      <p:sp>
        <p:nvSpPr>
          <p:cNvPr id="2" name="TextBox 1">
            <a:extLst>
              <a:ext uri="{FF2B5EF4-FFF2-40B4-BE49-F238E27FC236}">
                <a16:creationId xmlns:a16="http://schemas.microsoft.com/office/drawing/2014/main" id="{7C21BA08-3F46-2808-8627-7C5E5CEA639C}"/>
              </a:ext>
            </a:extLst>
          </p:cNvPr>
          <p:cNvSpPr txBox="1"/>
          <p:nvPr/>
        </p:nvSpPr>
        <p:spPr>
          <a:xfrm>
            <a:off x="130770" y="626953"/>
            <a:ext cx="2741970" cy="338554"/>
          </a:xfrm>
          <a:prstGeom prst="rect">
            <a:avLst/>
          </a:prstGeom>
          <a:noFill/>
        </p:spPr>
        <p:txBody>
          <a:bodyPr wrap="square" rtlCol="0">
            <a:spAutoFit/>
          </a:bodyPr>
          <a:lstStyle/>
          <a:p>
            <a:r>
              <a:rPr lang="en-IN" sz="1600" b="1" dirty="0">
                <a:solidFill>
                  <a:srgbClr val="223366"/>
                </a:solidFill>
              </a:rPr>
              <a:t>What Is JavaScript?</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6A05AB-CAA2-C2D2-86C4-C43463C40B92}"/>
              </a:ext>
            </a:extLst>
          </p:cNvPr>
          <p:cNvSpPr txBox="1"/>
          <p:nvPr/>
        </p:nvSpPr>
        <p:spPr>
          <a:xfrm>
            <a:off x="129540" y="959186"/>
            <a:ext cx="8679179" cy="3607206"/>
          </a:xfrm>
          <a:prstGeom prst="rect">
            <a:avLst/>
          </a:prstGeom>
          <a:noFill/>
        </p:spPr>
        <p:txBody>
          <a:bodyPr wrap="square" lIns="91440" tIns="45720" rIns="91440" bIns="45720" anchor="ctr">
            <a:spAutoFit/>
          </a:bodyPr>
          <a:lstStyle/>
          <a:p>
            <a:pPr marL="182880" indent="-182880">
              <a:lnSpc>
                <a:spcPct val="150000"/>
              </a:lnSpc>
              <a:buClr>
                <a:srgbClr val="223366"/>
              </a:buClr>
              <a:buFont typeface="Arial" panose="020B0604020202020204" pitchFamily="34" charset="0"/>
              <a:buChar char="•"/>
            </a:pPr>
            <a:r>
              <a:rPr lang="en-GB" b="0" i="0" dirty="0">
                <a:solidFill>
                  <a:schemeClr val="tx1"/>
                </a:solidFill>
                <a:effectLst/>
                <a:latin typeface="+mj-lt"/>
              </a:rPr>
              <a:t>Take a search engine for example.</a:t>
            </a:r>
            <a:r>
              <a:rPr lang="en-GB" dirty="0">
                <a:solidFill>
                  <a:schemeClr val="tx1"/>
                </a:solidFill>
                <a:latin typeface="+mj-lt"/>
              </a:rPr>
              <a:t> </a:t>
            </a:r>
            <a:endParaRPr lang="en-US" dirty="0">
              <a:solidFill>
                <a:schemeClr val="tx1"/>
              </a:solidFill>
              <a:latin typeface="+mj-lt"/>
            </a:endParaRPr>
          </a:p>
          <a:p>
            <a:pPr marL="182880" indent="-182880">
              <a:lnSpc>
                <a:spcPct val="150000"/>
              </a:lnSpc>
              <a:buClr>
                <a:srgbClr val="223366"/>
              </a:buClr>
              <a:buFont typeface="Arial" panose="020B0604020202020204" pitchFamily="34" charset="0"/>
              <a:buChar char="•"/>
            </a:pPr>
            <a:r>
              <a:rPr lang="en-GB" b="0" i="0" dirty="0">
                <a:solidFill>
                  <a:schemeClr val="tx1"/>
                </a:solidFill>
                <a:effectLst/>
                <a:latin typeface="+mj-lt"/>
              </a:rPr>
              <a:t>Today, search engines almost all have an autocomplete function.</a:t>
            </a:r>
          </a:p>
          <a:p>
            <a:pPr marL="182880" indent="-182880">
              <a:lnSpc>
                <a:spcPct val="150000"/>
              </a:lnSpc>
              <a:buClr>
                <a:srgbClr val="223366"/>
              </a:buClr>
              <a:buFont typeface="Arial" panose="020B0604020202020204" pitchFamily="34" charset="0"/>
              <a:buChar char="•"/>
            </a:pPr>
            <a:r>
              <a:rPr lang="en-GB" b="0" i="0" dirty="0">
                <a:solidFill>
                  <a:schemeClr val="tx1"/>
                </a:solidFill>
                <a:effectLst/>
                <a:latin typeface="+mj-lt"/>
              </a:rPr>
              <a:t>The user begins typing a word into the search box and a list of possible search terms or phrases appears below. The experience is seamless.</a:t>
            </a:r>
            <a:r>
              <a:rPr lang="en-GB" dirty="0">
                <a:solidFill>
                  <a:schemeClr val="tx1"/>
                </a:solidFill>
                <a:latin typeface="+mj-lt"/>
              </a:rPr>
              <a:t> </a:t>
            </a:r>
          </a:p>
          <a:p>
            <a:pPr marL="182880" indent="-182880">
              <a:lnSpc>
                <a:spcPct val="150000"/>
              </a:lnSpc>
              <a:buClr>
                <a:srgbClr val="223366"/>
              </a:buClr>
              <a:buFont typeface="Arial" panose="020B0604020202020204" pitchFamily="34" charset="0"/>
              <a:buChar char="•"/>
            </a:pPr>
            <a:r>
              <a:rPr lang="en-GB" b="0" i="0" dirty="0">
                <a:solidFill>
                  <a:schemeClr val="tx1"/>
                </a:solidFill>
                <a:effectLst/>
                <a:latin typeface="+mj-lt"/>
              </a:rPr>
              <a:t>Suggested search terms appear without reloading the page.</a:t>
            </a:r>
          </a:p>
          <a:p>
            <a:pPr marL="182880" indent="-182880">
              <a:lnSpc>
                <a:spcPct val="150000"/>
              </a:lnSpc>
              <a:buClr>
                <a:srgbClr val="223366"/>
              </a:buClr>
              <a:buFont typeface="Arial" panose="020B0604020202020204" pitchFamily="34" charset="0"/>
              <a:buChar char="•"/>
            </a:pPr>
            <a:r>
              <a:rPr lang="en-GB" b="0" i="0" dirty="0">
                <a:solidFill>
                  <a:schemeClr val="tx1"/>
                </a:solidFill>
                <a:effectLst/>
                <a:latin typeface="+mj-lt"/>
              </a:rPr>
              <a:t>In the background, JavaScript reads the letters as the user types, sends those letters to a remote server and the server sends suggestions back.</a:t>
            </a:r>
          </a:p>
          <a:p>
            <a:pPr marL="182880" indent="-182880">
              <a:lnSpc>
                <a:spcPct val="150000"/>
              </a:lnSpc>
              <a:buClr>
                <a:srgbClr val="223366"/>
              </a:buClr>
              <a:buFont typeface="Arial" panose="020B0604020202020204" pitchFamily="34" charset="0"/>
              <a:buChar char="•"/>
            </a:pPr>
            <a:r>
              <a:rPr lang="en-GB" b="0" i="0" dirty="0">
                <a:solidFill>
                  <a:schemeClr val="tx1"/>
                </a:solidFill>
                <a:effectLst/>
                <a:latin typeface="+mj-lt"/>
              </a:rPr>
              <a:t>The software on the server side analyses the words and runs algorithms to anticipate the user's search term. </a:t>
            </a:r>
          </a:p>
          <a:p>
            <a:pPr marL="182880" indent="-182880">
              <a:lnSpc>
                <a:spcPct val="150000"/>
              </a:lnSpc>
              <a:buClr>
                <a:srgbClr val="223366"/>
              </a:buClr>
              <a:buFont typeface="Arial" panose="020B0604020202020204" pitchFamily="34" charset="0"/>
              <a:buChar char="•"/>
            </a:pPr>
            <a:r>
              <a:rPr lang="en-GB" b="0" i="0" dirty="0">
                <a:solidFill>
                  <a:schemeClr val="tx1"/>
                </a:solidFill>
                <a:effectLst/>
                <a:latin typeface="+mj-lt"/>
              </a:rPr>
              <a:t>The JavaScript on the client's machine is as simple and small as possible so as not to slow down the user's interaction. </a:t>
            </a:r>
          </a:p>
        </p:txBody>
      </p:sp>
      <p:sp>
        <p:nvSpPr>
          <p:cNvPr id="5" name="TextBox 4">
            <a:extLst>
              <a:ext uri="{FF2B5EF4-FFF2-40B4-BE49-F238E27FC236}">
                <a16:creationId xmlns:a16="http://schemas.microsoft.com/office/drawing/2014/main" id="{1539E642-523A-AAC5-4EC6-0120B3EF8FB5}"/>
              </a:ext>
            </a:extLst>
          </p:cNvPr>
          <p:cNvSpPr txBox="1"/>
          <p:nvPr/>
        </p:nvSpPr>
        <p:spPr>
          <a:xfrm>
            <a:off x="129540" y="619202"/>
            <a:ext cx="3468130" cy="338554"/>
          </a:xfrm>
          <a:prstGeom prst="rect">
            <a:avLst/>
          </a:prstGeom>
          <a:noFill/>
        </p:spPr>
        <p:txBody>
          <a:bodyPr wrap="square" rtlCol="0">
            <a:spAutoFit/>
          </a:bodyPr>
          <a:lstStyle/>
          <a:p>
            <a:r>
              <a:rPr lang="en-IN" sz="1600" b="1" dirty="0">
                <a:solidFill>
                  <a:srgbClr val="002060"/>
                </a:solidFill>
              </a:rPr>
              <a:t>Realtime Example:</a:t>
            </a:r>
          </a:p>
        </p:txBody>
      </p:sp>
    </p:spTree>
    <p:extLst>
      <p:ext uri="{BB962C8B-B14F-4D97-AF65-F5344CB8AC3E}">
        <p14:creationId xmlns:p14="http://schemas.microsoft.com/office/powerpoint/2010/main" val="4068096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3011488" y="1463675"/>
            <a:ext cx="6132512" cy="3186113"/>
          </a:xfrm>
        </p:spPr>
      </p:pic>
      <p:sp>
        <p:nvSpPr>
          <p:cNvPr id="5" name="Title 3">
            <a:extLst>
              <a:ext uri="{FF2B5EF4-FFF2-40B4-BE49-F238E27FC236}">
                <a16:creationId xmlns:a16="http://schemas.microsoft.com/office/drawing/2014/main" id="{ED5199A8-1E6A-4A1E-9DFC-D2B2FAA68437}"/>
              </a:ext>
            </a:extLst>
          </p:cNvPr>
          <p:cNvSpPr>
            <a:spLocks noGrp="1"/>
          </p:cNvSpPr>
          <p:nvPr>
            <p:ph type="title" idx="4294967295"/>
          </p:nvPr>
        </p:nvSpPr>
        <p:spPr>
          <a:xfrm>
            <a:off x="144780" y="621030"/>
            <a:ext cx="3168650" cy="358775"/>
          </a:xfrm>
        </p:spPr>
        <p:txBody>
          <a:bodyPr>
            <a:normAutofit/>
          </a:bodyPr>
          <a:lstStyle/>
          <a:p>
            <a:r>
              <a:rPr lang="en-US" sz="1600" b="1" dirty="0">
                <a:solidFill>
                  <a:srgbClr val="002060"/>
                </a:solidFill>
                <a:latin typeface="Arial"/>
                <a:cs typeface="Arial"/>
              </a:rPr>
              <a:t>World Wide Web (WWW)</a:t>
            </a:r>
          </a:p>
        </p:txBody>
      </p:sp>
      <p:pic>
        <p:nvPicPr>
          <p:cNvPr id="1026" name="Picture 2">
            <a:extLst>
              <a:ext uri="{FF2B5EF4-FFF2-40B4-BE49-F238E27FC236}">
                <a16:creationId xmlns:a16="http://schemas.microsoft.com/office/drawing/2014/main" id="{5587A7E2-62A2-68F5-A651-862C51FC71D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6900" y="1463338"/>
            <a:ext cx="5410200" cy="2809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09534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2396" y="587375"/>
            <a:ext cx="4583971" cy="322263"/>
          </a:xfrm>
          <a:prstGeom prst="rect">
            <a:avLst/>
          </a:prstGeom>
          <a:noFill/>
          <a:ln>
            <a:noFill/>
          </a:ln>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600" b="1" i="0" u="none" strike="noStrike" cap="none" normalizeH="0" baseline="0" dirty="0">
                <a:ln>
                  <a:noFill/>
                </a:ln>
                <a:solidFill>
                  <a:srgbClr val="213163"/>
                </a:solidFill>
                <a:effectLst/>
                <a:latin typeface="Arial" panose="020B0604020202020204" pitchFamily="34" charset="0"/>
                <a:ea typeface="Times New Roman" panose="02020603050405020304" pitchFamily="18" charset="0"/>
                <a:cs typeface="Arial" panose="020B0604020202020204" pitchFamily="34" charset="0"/>
              </a:rPr>
              <a:t>How to use JavaScript in HTML</a:t>
            </a:r>
            <a:endParaRPr kumimoji="0" lang="en-US" altLang="en-US" sz="1600" b="0" i="0" u="none" strike="noStrike" cap="none" normalizeH="0" baseline="0" dirty="0">
              <a:ln>
                <a:noFill/>
              </a:ln>
              <a:solidFill>
                <a:srgbClr val="213163"/>
              </a:solidFill>
              <a:effectLst/>
              <a:latin typeface="Calibri Light" panose="020F0302020204030204" pitchFamily="34" charset="0"/>
              <a:ea typeface="Times New Roman" panose="02020603050405020304" pitchFamily="18" charset="0"/>
              <a:cs typeface="Shruti" panose="020B0502040204020203" pitchFamily="34" charset="0"/>
            </a:endParaRPr>
          </a:p>
        </p:txBody>
      </p:sp>
      <p:sp>
        <p:nvSpPr>
          <p:cNvPr id="4" name="Rectangle: Rounded Corners 3">
            <a:extLst>
              <a:ext uri="{FF2B5EF4-FFF2-40B4-BE49-F238E27FC236}">
                <a16:creationId xmlns:a16="http://schemas.microsoft.com/office/drawing/2014/main" id="{A4C45986-2221-D576-C2C0-EB07E4F5DA60}"/>
              </a:ext>
            </a:extLst>
          </p:cNvPr>
          <p:cNvSpPr/>
          <p:nvPr/>
        </p:nvSpPr>
        <p:spPr>
          <a:xfrm>
            <a:off x="332757" y="1217193"/>
            <a:ext cx="2448476" cy="3388134"/>
          </a:xfrm>
          <a:prstGeom prst="roundRect">
            <a:avLst>
              <a:gd name="adj" fmla="val 10094"/>
            </a:avLst>
          </a:prstGeom>
          <a:solidFill>
            <a:srgbClr val="213164"/>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sz="1200" dirty="0">
              <a:latin typeface="Arial" panose="020B0604020202020204" pitchFamily="34" charset="0"/>
              <a:cs typeface="Arial" panose="020B0604020202020204" pitchFamily="34" charset="0"/>
            </a:endParaRPr>
          </a:p>
        </p:txBody>
      </p:sp>
      <p:sp>
        <p:nvSpPr>
          <p:cNvPr id="13" name="Rectangle: Rounded Corners 12">
            <a:extLst>
              <a:ext uri="{FF2B5EF4-FFF2-40B4-BE49-F238E27FC236}">
                <a16:creationId xmlns:a16="http://schemas.microsoft.com/office/drawing/2014/main" id="{1384EAEC-76A9-4DC5-59DF-AAA4CF20BD22}"/>
              </a:ext>
            </a:extLst>
          </p:cNvPr>
          <p:cNvSpPr/>
          <p:nvPr/>
        </p:nvSpPr>
        <p:spPr>
          <a:xfrm>
            <a:off x="422031" y="1301263"/>
            <a:ext cx="2351835" cy="2478258"/>
          </a:xfrm>
          <a:prstGeom prst="roundRect">
            <a:avLst>
              <a:gd name="adj" fmla="val 10094"/>
            </a:avLst>
          </a:prstGeom>
          <a:solidFill>
            <a:schemeClr val="bg1"/>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sz="1200"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5791431D-A1A6-5D70-01A3-E5B06F885C55}"/>
              </a:ext>
            </a:extLst>
          </p:cNvPr>
          <p:cNvSpPr txBox="1"/>
          <p:nvPr/>
        </p:nvSpPr>
        <p:spPr>
          <a:xfrm>
            <a:off x="417634" y="1325306"/>
            <a:ext cx="2351835" cy="2354492"/>
          </a:xfrm>
          <a:prstGeom prst="rect">
            <a:avLst/>
          </a:prstGeom>
          <a:noFill/>
        </p:spPr>
        <p:txBody>
          <a:bodyPr wrap="square">
            <a:spAutoFit/>
          </a:bodyPr>
          <a:lstStyle/>
          <a:p>
            <a:pPr marR="0" lvl="0" algn="ctr" defTabSz="914400" rtl="0" eaLnBrk="0" fontAlgn="base" latinLnBrk="0" hangingPunct="0">
              <a:lnSpc>
                <a:spcPct val="100000"/>
              </a:lnSpc>
              <a:spcBef>
                <a:spcPct val="0"/>
              </a:spcBef>
              <a:spcAft>
                <a:spcPct val="0"/>
              </a:spcAft>
              <a:buClrTx/>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b="1" i="0" u="none" strike="noStrike" cap="none" normalizeH="0" baseline="0" dirty="0">
                <a:ln>
                  <a:noFill/>
                </a:ln>
                <a:solidFill>
                  <a:srgbClr val="223366"/>
                </a:solidFill>
                <a:effectLst/>
                <a:latin typeface="Arial" panose="020B0604020202020204" pitchFamily="34" charset="0"/>
                <a:ea typeface="Times New Roman" panose="02020603050405020304" pitchFamily="18" charset="0"/>
                <a:cs typeface="Arial" panose="020B0604020202020204" pitchFamily="34" charset="0"/>
              </a:rPr>
              <a:t>Inline JavaScript</a:t>
            </a:r>
          </a:p>
          <a:p>
            <a:pPr marR="0" lvl="0" algn="ctr" defTabSz="914400" rtl="0" eaLnBrk="0" fontAlgn="base" latinLnBrk="0" hangingPunct="0">
              <a:lnSpc>
                <a:spcPct val="100000"/>
              </a:lnSpc>
              <a:spcBef>
                <a:spcPts val="600"/>
              </a:spcBef>
              <a:spcAft>
                <a:spcPct val="0"/>
              </a:spcAft>
              <a:buClr>
                <a:srgbClr val="223366"/>
              </a:buClr>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&lt;button onclick="alert('You just clicked a button')"&gt;Click me!&lt;/button&gt;</a:t>
            </a:r>
            <a:endParaRPr kumimoji="0" lang="en-US" altLang="en-US"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marR="0" lvl="0" algn="ctr" defTabSz="914400" rtl="0" eaLnBrk="0" fontAlgn="base" latinLnBrk="0" hangingPunct="0">
              <a:lnSpc>
                <a:spcPct val="100000"/>
              </a:lnSpc>
              <a:spcBef>
                <a:spcPts val="600"/>
              </a:spcBef>
              <a:spcAft>
                <a:spcPct val="0"/>
              </a:spcAft>
              <a:buClr>
                <a:srgbClr val="223366"/>
              </a:buClr>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This is an example of inline JavaScript. </a:t>
            </a:r>
          </a:p>
          <a:p>
            <a:pPr marR="0" lvl="0" algn="ctr" defTabSz="914400" rtl="0" eaLnBrk="0" fontAlgn="base" latinLnBrk="0" hangingPunct="0">
              <a:lnSpc>
                <a:spcPct val="100000"/>
              </a:lnSpc>
              <a:spcBef>
                <a:spcPts val="600"/>
              </a:spcBef>
              <a:spcAft>
                <a:spcPct val="0"/>
              </a:spcAft>
              <a:buClr>
                <a:srgbClr val="223366"/>
              </a:buClr>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value of onclick can be some Match calculation, a dynamic addition to the DOM – any syntax-valid JavaScript code.</a:t>
            </a:r>
            <a:endParaRPr kumimoji="0" lang="en-US" altLang="en-US" sz="1200" b="0" i="0" u="none" strike="noStrike" cap="none" normalizeH="0" baseline="0" dirty="0">
              <a:ln>
                <a:noFill/>
              </a:ln>
              <a:solidFill>
                <a:srgbClr val="1F3763"/>
              </a:solidFill>
              <a:effectLst/>
              <a:latin typeface="Arial" panose="020B0604020202020204" pitchFamily="34" charset="0"/>
              <a:ea typeface="Times New Roman" panose="02020603050405020304" pitchFamily="18" charset="0"/>
              <a:cs typeface="Arial" panose="020B0604020202020204" pitchFamily="34" charset="0"/>
            </a:endParaRPr>
          </a:p>
        </p:txBody>
      </p:sp>
      <p:sp>
        <p:nvSpPr>
          <p:cNvPr id="16" name="Rectangle: Rounded Corners 15">
            <a:extLst>
              <a:ext uri="{FF2B5EF4-FFF2-40B4-BE49-F238E27FC236}">
                <a16:creationId xmlns:a16="http://schemas.microsoft.com/office/drawing/2014/main" id="{E9EE5453-2D1B-C716-5DBA-DD579E5CB4A5}"/>
              </a:ext>
            </a:extLst>
          </p:cNvPr>
          <p:cNvSpPr/>
          <p:nvPr/>
        </p:nvSpPr>
        <p:spPr>
          <a:xfrm>
            <a:off x="3225387" y="1241237"/>
            <a:ext cx="2448476" cy="3388134"/>
          </a:xfrm>
          <a:prstGeom prst="roundRect">
            <a:avLst>
              <a:gd name="adj" fmla="val 10094"/>
            </a:avLst>
          </a:prstGeom>
          <a:solidFill>
            <a:srgbClr val="213164"/>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sz="1200" dirty="0">
              <a:latin typeface="Arial" panose="020B0604020202020204" pitchFamily="34" charset="0"/>
              <a:cs typeface="Arial" panose="020B0604020202020204" pitchFamily="34" charset="0"/>
            </a:endParaRPr>
          </a:p>
        </p:txBody>
      </p:sp>
      <p:sp>
        <p:nvSpPr>
          <p:cNvPr id="17" name="Rectangle: Rounded Corners 16">
            <a:extLst>
              <a:ext uri="{FF2B5EF4-FFF2-40B4-BE49-F238E27FC236}">
                <a16:creationId xmlns:a16="http://schemas.microsoft.com/office/drawing/2014/main" id="{DEE615C3-1FDA-5978-403B-0FE9C8FB27EE}"/>
              </a:ext>
            </a:extLst>
          </p:cNvPr>
          <p:cNvSpPr/>
          <p:nvPr/>
        </p:nvSpPr>
        <p:spPr>
          <a:xfrm>
            <a:off x="3314661" y="1325306"/>
            <a:ext cx="2351835" cy="2454215"/>
          </a:xfrm>
          <a:prstGeom prst="roundRect">
            <a:avLst>
              <a:gd name="adj" fmla="val 10094"/>
            </a:avLst>
          </a:prstGeom>
          <a:solidFill>
            <a:schemeClr val="bg1"/>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sz="1200" dirty="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5AE96C9D-EE16-E89A-50A5-EBB4EF211822}"/>
              </a:ext>
            </a:extLst>
          </p:cNvPr>
          <p:cNvSpPr txBox="1"/>
          <p:nvPr/>
        </p:nvSpPr>
        <p:spPr>
          <a:xfrm>
            <a:off x="3417165" y="1349350"/>
            <a:ext cx="2138032" cy="1723549"/>
          </a:xfrm>
          <a:prstGeom prst="rect">
            <a:avLst/>
          </a:prstGeom>
          <a:noFill/>
        </p:spPr>
        <p:txBody>
          <a:bodyPr wrap="square">
            <a:spAutoFit/>
          </a:bodyPr>
          <a:lstStyle/>
          <a:p>
            <a:pPr marR="0" lvl="0" algn="ctr" defTabSz="914400" rtl="0" eaLnBrk="0" fontAlgn="base" latinLnBrk="0" hangingPunct="0">
              <a:lnSpc>
                <a:spcPct val="100000"/>
              </a:lnSpc>
              <a:spcBef>
                <a:spcPts val="600"/>
              </a:spcBef>
              <a:spcAft>
                <a:spcPct val="0"/>
              </a:spcAft>
              <a:buClrTx/>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b="1" i="0" u="none" strike="noStrike" cap="none" normalizeH="0" baseline="0" dirty="0">
                <a:ln>
                  <a:noFill/>
                </a:ln>
                <a:solidFill>
                  <a:srgbClr val="223366"/>
                </a:solidFill>
                <a:effectLst/>
                <a:latin typeface="Arial" panose="020B0604020202020204" pitchFamily="34" charset="0"/>
                <a:ea typeface="Times New Roman" panose="02020603050405020304" pitchFamily="18" charset="0"/>
                <a:cs typeface="Arial" panose="020B0604020202020204" pitchFamily="34" charset="0"/>
              </a:rPr>
              <a:t>Internal JavaScript</a:t>
            </a:r>
          </a:p>
          <a:p>
            <a:pPr marR="0" lvl="0" algn="ctr" defTabSz="914400" rtl="0" eaLnBrk="0" fontAlgn="base" latinLnBrk="0" hangingPunct="0">
              <a:lnSpc>
                <a:spcPct val="100000"/>
              </a:lnSpc>
              <a:spcBef>
                <a:spcPts val="600"/>
              </a:spcBef>
              <a:spcAft>
                <a:spcPct val="0"/>
              </a:spcAft>
              <a:buClrTx/>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style tag for style declarations within an HTML page, the script tag exists for JavaScript.</a:t>
            </a:r>
          </a:p>
          <a:p>
            <a:pPr marR="0" lvl="0" algn="ctr" defTabSz="914400" rtl="0" eaLnBrk="0" fontAlgn="base" latinLnBrk="0" hangingPunct="0">
              <a:lnSpc>
                <a:spcPct val="100000"/>
              </a:lnSpc>
              <a:spcBef>
                <a:spcPts val="600"/>
              </a:spcBef>
              <a:spcAft>
                <a:spcPct val="0"/>
              </a:spcAft>
              <a:buClrTx/>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&lt;script&gt; function(){	    alert("I am inside a script tag")}&lt;/script&gt; </a:t>
            </a:r>
          </a:p>
        </p:txBody>
      </p:sp>
      <p:sp>
        <p:nvSpPr>
          <p:cNvPr id="19" name="Rectangle: Rounded Corners 18">
            <a:extLst>
              <a:ext uri="{FF2B5EF4-FFF2-40B4-BE49-F238E27FC236}">
                <a16:creationId xmlns:a16="http://schemas.microsoft.com/office/drawing/2014/main" id="{198E84EA-7FE3-10D4-697D-AEF31D881E22}"/>
              </a:ext>
            </a:extLst>
          </p:cNvPr>
          <p:cNvSpPr/>
          <p:nvPr/>
        </p:nvSpPr>
        <p:spPr>
          <a:xfrm>
            <a:off x="6118017" y="1243547"/>
            <a:ext cx="2448476" cy="3388134"/>
          </a:xfrm>
          <a:prstGeom prst="roundRect">
            <a:avLst>
              <a:gd name="adj" fmla="val 10094"/>
            </a:avLst>
          </a:prstGeom>
          <a:solidFill>
            <a:srgbClr val="213164"/>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sz="1200" dirty="0">
              <a:latin typeface="Arial" panose="020B0604020202020204" pitchFamily="34" charset="0"/>
              <a:cs typeface="Arial" panose="020B0604020202020204" pitchFamily="34" charset="0"/>
            </a:endParaRPr>
          </a:p>
        </p:txBody>
      </p:sp>
      <p:sp>
        <p:nvSpPr>
          <p:cNvPr id="20" name="Rectangle: Rounded Corners 19">
            <a:extLst>
              <a:ext uri="{FF2B5EF4-FFF2-40B4-BE49-F238E27FC236}">
                <a16:creationId xmlns:a16="http://schemas.microsoft.com/office/drawing/2014/main" id="{3D1C784C-6780-D57D-3DAE-29A3CE2CA6F3}"/>
              </a:ext>
            </a:extLst>
          </p:cNvPr>
          <p:cNvSpPr/>
          <p:nvPr/>
        </p:nvSpPr>
        <p:spPr>
          <a:xfrm>
            <a:off x="6207291" y="1327616"/>
            <a:ext cx="2351835" cy="2451905"/>
          </a:xfrm>
          <a:prstGeom prst="roundRect">
            <a:avLst>
              <a:gd name="adj" fmla="val 10094"/>
            </a:avLst>
          </a:prstGeom>
          <a:solidFill>
            <a:schemeClr val="bg1"/>
          </a:solidFill>
          <a:ln>
            <a:solidFill>
              <a:srgbClr val="2131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sz="1200" dirty="0">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3B93B1FA-544F-A658-1A59-549B2E148E5E}"/>
              </a:ext>
            </a:extLst>
          </p:cNvPr>
          <p:cNvSpPr txBox="1"/>
          <p:nvPr/>
        </p:nvSpPr>
        <p:spPr>
          <a:xfrm>
            <a:off x="6309795" y="1351660"/>
            <a:ext cx="2138032" cy="1169551"/>
          </a:xfrm>
          <a:prstGeom prst="rect">
            <a:avLst/>
          </a:prstGeom>
          <a:noFill/>
        </p:spPr>
        <p:txBody>
          <a:bodyPr wrap="square">
            <a:spAutoFit/>
          </a:bodyPr>
          <a:lstStyle/>
          <a:p>
            <a:pPr marR="0" lvl="0" algn="ctr" defTabSz="914400" rtl="0" eaLnBrk="0" fontAlgn="base" latinLnBrk="0" hangingPunct="0">
              <a:lnSpc>
                <a:spcPct val="100000"/>
              </a:lnSpc>
              <a:spcBef>
                <a:spcPts val="600"/>
              </a:spcBef>
              <a:spcAft>
                <a:spcPct val="0"/>
              </a:spcAft>
              <a:buClrTx/>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b="1" i="0" u="none" strike="noStrike" cap="none" normalizeH="0" baseline="0" dirty="0">
                <a:ln>
                  <a:noFill/>
                </a:ln>
                <a:solidFill>
                  <a:srgbClr val="223366"/>
                </a:solidFill>
                <a:effectLst/>
                <a:latin typeface="Arial" panose="020B0604020202020204" pitchFamily="34" charset="0"/>
                <a:ea typeface="Times New Roman" panose="02020603050405020304" pitchFamily="18" charset="0"/>
                <a:cs typeface="Arial" panose="020B0604020202020204" pitchFamily="34" charset="0"/>
              </a:rPr>
              <a:t>External JavaScript</a:t>
            </a:r>
          </a:p>
          <a:p>
            <a:pPr marR="0" lvl="0" algn="ctr" defTabSz="914400" rtl="0" eaLnBrk="0" fontAlgn="base" latinLnBrk="0" hangingPunct="0">
              <a:lnSpc>
                <a:spcPct val="100000"/>
              </a:lnSpc>
              <a:spcBef>
                <a:spcPts val="600"/>
              </a:spcBef>
              <a:spcAft>
                <a:spcPct val="0"/>
              </a:spcAft>
              <a:buClrTx/>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 index.html --&gt;&lt;script </a:t>
            </a:r>
            <a:r>
              <a:rPr kumimoji="0" lang="en-US" altLang="en-US" sz="120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src</a:t>
            </a:r>
            <a:r>
              <a:rPr kumimoji="0" lang="en-US" altLang="en-US" sz="12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="./script.js"&gt;</a:t>
            </a:r>
          </a:p>
          <a:p>
            <a:pPr marR="0" lvl="0" algn="ctr" defTabSz="914400" rtl="0" eaLnBrk="0" fontAlgn="base" latinLnBrk="0" hangingPunct="0">
              <a:lnSpc>
                <a:spcPct val="100000"/>
              </a:lnSpc>
              <a:spcBef>
                <a:spcPts val="600"/>
              </a:spcBef>
              <a:spcAft>
                <a:spcPct val="0"/>
              </a:spcAft>
              <a:buClrTx/>
              <a:buSzTx/>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2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&lt;/script&gt;// </a:t>
            </a:r>
            <a:r>
              <a:rPr kumimoji="0" lang="en-US" altLang="en-US" sz="120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script.jsalert</a:t>
            </a:r>
            <a:r>
              <a:rPr kumimoji="0" lang="en-US" altLang="en-US" sz="12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("I am inside an external file"); </a:t>
            </a:r>
          </a:p>
        </p:txBody>
      </p:sp>
    </p:spTree>
    <p:extLst>
      <p:ext uri="{BB962C8B-B14F-4D97-AF65-F5344CB8AC3E}">
        <p14:creationId xmlns:p14="http://schemas.microsoft.com/office/powerpoint/2010/main" val="39601359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circle with blue lines&#10;&#10;Description automatically generated">
            <a:extLst>
              <a:ext uri="{FF2B5EF4-FFF2-40B4-BE49-F238E27FC236}">
                <a16:creationId xmlns:a16="http://schemas.microsoft.com/office/drawing/2014/main" id="{C850E4C5-4453-A829-E428-841BC4FC66C5}"/>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9EA483B2-2271-C7F8-20D0-06F27389CA4E}"/>
              </a:ext>
            </a:extLst>
          </p:cNvPr>
          <p:cNvSpPr txBox="1">
            <a:spLocks/>
          </p:cNvSpPr>
          <p:nvPr/>
        </p:nvSpPr>
        <p:spPr>
          <a:xfrm>
            <a:off x="1745267" y="2229249"/>
            <a:ext cx="566658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rPr>
              <a:t>Lab 18: Different ways to apply Javascript</a:t>
            </a:r>
            <a:r>
              <a:rPr lang="en-US" sz="1600" b="1" dirty="0">
                <a:solidFill>
                  <a:schemeClr val="tx1"/>
                </a:solidFill>
                <a:hlinkClick r:id="rId4">
                  <a:extLst>
                    <a:ext uri="{A12FA001-AC4F-418D-AE19-62706E023703}">
                      <ahyp:hlinkClr xmlns:ahyp="http://schemas.microsoft.com/office/drawing/2018/hyperlinkcolor" val="tx"/>
                    </a:ext>
                  </a:extLst>
                </a:hlinkClick>
              </a:rPr>
              <a:t> on</a:t>
            </a:r>
            <a:endParaRPr lang="en-US" sz="1600" b="1" dirty="0">
              <a:solidFill>
                <a:schemeClr val="tx1"/>
              </a:solidFill>
            </a:endParaRPr>
          </a:p>
          <a:p>
            <a:r>
              <a:rPr lang="en-US" sz="1600" b="1" dirty="0">
                <a:solidFill>
                  <a:schemeClr val="tx1"/>
                </a:solidFill>
                <a:hlinkClick r:id="rId4">
                  <a:extLst>
                    <a:ext uri="{A12FA001-AC4F-418D-AE19-62706E023703}">
                      <ahyp:hlinkClr xmlns:ahyp="http://schemas.microsoft.com/office/drawing/2018/hyperlinkcolor" val="tx"/>
                    </a:ext>
                  </a:extLst>
                </a:hlinkClick>
              </a:rPr>
              <a:t>HTML Page </a:t>
            </a:r>
          </a:p>
        </p:txBody>
      </p:sp>
    </p:spTree>
    <p:extLst>
      <p:ext uri="{BB962C8B-B14F-4D97-AF65-F5344CB8AC3E}">
        <p14:creationId xmlns:p14="http://schemas.microsoft.com/office/powerpoint/2010/main" val="20191778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548AA75-6C81-AE2F-E3FA-5B3BA24EABD5}"/>
              </a:ext>
            </a:extLst>
          </p:cNvPr>
          <p:cNvSpPr txBox="1"/>
          <p:nvPr/>
        </p:nvSpPr>
        <p:spPr>
          <a:xfrm>
            <a:off x="144781" y="1052144"/>
            <a:ext cx="7559039" cy="2612190"/>
          </a:xfrm>
          <a:prstGeom prst="rect">
            <a:avLst/>
          </a:prstGeom>
          <a:noFill/>
        </p:spPr>
        <p:txBody>
          <a:bodyPr wrap="square">
            <a:spAutoFit/>
          </a:bodyPr>
          <a:lstStyle/>
          <a:p>
            <a:pPr>
              <a:lnSpc>
                <a:spcPct val="107000"/>
              </a:lnSpc>
              <a:spcAft>
                <a:spcPts val="900"/>
              </a:spcAft>
            </a:pPr>
            <a:r>
              <a:rPr lang="en-IN" kern="0" dirty="0">
                <a:solidFill>
                  <a:schemeClr val="tx1"/>
                </a:solidFill>
                <a:effectLst/>
                <a:latin typeface="+mj-lt"/>
                <a:ea typeface="Times New Roman" panose="02020603050405020304" pitchFamily="18" charset="0"/>
                <a:cs typeface="Shruti" panose="020B0502040204020203" pitchFamily="34" charset="0"/>
              </a:rPr>
              <a:t>An</a:t>
            </a:r>
            <a:r>
              <a:rPr lang="en-IN" i="1" kern="0" dirty="0">
                <a:solidFill>
                  <a:schemeClr val="tx1"/>
                </a:solidFill>
                <a:effectLst/>
                <a:latin typeface="+mj-lt"/>
                <a:ea typeface="Times New Roman" panose="02020603050405020304" pitchFamily="18" charset="0"/>
                <a:cs typeface="Shruti" panose="020B0502040204020203" pitchFamily="34" charset="0"/>
              </a:rPr>
              <a:t> </a:t>
            </a:r>
            <a:r>
              <a:rPr lang="en-IN" kern="0" dirty="0">
                <a:solidFill>
                  <a:schemeClr val="tx1"/>
                </a:solidFill>
                <a:effectLst/>
                <a:latin typeface="+mj-lt"/>
                <a:ea typeface="Times New Roman" panose="02020603050405020304" pitchFamily="18" charset="0"/>
                <a:cs typeface="Shruti" panose="020B0502040204020203" pitchFamily="34" charset="0"/>
              </a:rPr>
              <a:t>event is a signal that something has happened. All DOM nodes generate such signals (but events are not limited to DOM).</a:t>
            </a:r>
          </a:p>
          <a:p>
            <a:pPr>
              <a:lnSpc>
                <a:spcPct val="107000"/>
              </a:lnSpc>
              <a:spcAft>
                <a:spcPts val="900"/>
              </a:spcAft>
            </a:pPr>
            <a:r>
              <a:rPr lang="en-IN" kern="0" dirty="0">
                <a:solidFill>
                  <a:schemeClr val="tx1"/>
                </a:solidFill>
                <a:effectLst/>
                <a:latin typeface="+mj-lt"/>
                <a:ea typeface="Times New Roman" panose="02020603050405020304" pitchFamily="18" charset="0"/>
                <a:cs typeface="Shruti" panose="020B0502040204020203" pitchFamily="34" charset="0"/>
              </a:rPr>
              <a:t> Here’s a list of the most useful DOM events, just to take a look at</a:t>
            </a:r>
            <a:r>
              <a:rPr lang="en-IN" kern="100" dirty="0">
                <a:solidFill>
                  <a:schemeClr val="tx1"/>
                </a:solidFill>
                <a:latin typeface="+mj-lt"/>
                <a:ea typeface="Calibri" panose="020F0502020204030204" pitchFamily="34" charset="0"/>
                <a:cs typeface="Shruti" panose="020B0502040204020203" pitchFamily="34" charset="0"/>
              </a:rPr>
              <a:t> </a:t>
            </a:r>
            <a:r>
              <a:rPr lang="en-IN" b="1" kern="0" dirty="0">
                <a:solidFill>
                  <a:schemeClr val="tx1"/>
                </a:solidFill>
                <a:effectLst/>
                <a:latin typeface="+mj-lt"/>
                <a:ea typeface="Times New Roman" panose="02020603050405020304" pitchFamily="18" charset="0"/>
                <a:cs typeface="Shruti" panose="020B0502040204020203" pitchFamily="34" charset="0"/>
              </a:rPr>
              <a:t>Mouse events:</a:t>
            </a:r>
            <a:endParaRPr lang="en-IN" kern="100" dirty="0">
              <a:solidFill>
                <a:schemeClr val="tx1"/>
              </a:solidFill>
              <a:effectLst/>
              <a:latin typeface="+mj-lt"/>
              <a:ea typeface="Calibri" panose="020F0502020204030204" pitchFamily="34" charset="0"/>
              <a:cs typeface="Shruti" panose="020B0502040204020203" pitchFamily="34" charset="0"/>
            </a:endParaRPr>
          </a:p>
          <a:p>
            <a:pPr marL="173736" lvl="0" indent="-173736">
              <a:lnSpc>
                <a:spcPct val="107000"/>
              </a:lnSpc>
              <a:spcBef>
                <a:spcPts val="360"/>
              </a:spcBef>
              <a:spcAft>
                <a:spcPts val="360"/>
              </a:spcAft>
              <a:buClr>
                <a:srgbClr val="213163"/>
              </a:buClr>
              <a:buSzPct val="100000"/>
              <a:buFont typeface="Arial" panose="020B0604020202020204" pitchFamily="34" charset="0"/>
              <a:buChar char="•"/>
              <a:tabLst>
                <a:tab pos="457200" algn="l"/>
              </a:tabLst>
            </a:pPr>
            <a:r>
              <a:rPr lang="en-IN" kern="0" dirty="0">
                <a:solidFill>
                  <a:schemeClr val="tx1"/>
                </a:solidFill>
                <a:effectLst/>
                <a:latin typeface="+mj-lt"/>
                <a:ea typeface="Times New Roman" panose="02020603050405020304" pitchFamily="18" charset="0"/>
                <a:cs typeface="Shruti" panose="020B0502040204020203" pitchFamily="34" charset="0"/>
              </a:rPr>
              <a:t>click – when the mouse clicks on an element (touchscreen devices generate it on a tap).</a:t>
            </a:r>
            <a:endParaRPr lang="en-IN" kern="100" dirty="0">
              <a:solidFill>
                <a:schemeClr val="tx1"/>
              </a:solidFill>
              <a:effectLst/>
              <a:latin typeface="+mj-lt"/>
              <a:ea typeface="Calibri" panose="020F0502020204030204" pitchFamily="34" charset="0"/>
              <a:cs typeface="Shruti" panose="020B0502040204020203" pitchFamily="34" charset="0"/>
            </a:endParaRPr>
          </a:p>
          <a:p>
            <a:pPr marL="173736" lvl="0" indent="-173736">
              <a:lnSpc>
                <a:spcPct val="107000"/>
              </a:lnSpc>
              <a:spcBef>
                <a:spcPts val="360"/>
              </a:spcBef>
              <a:spcAft>
                <a:spcPts val="360"/>
              </a:spcAft>
              <a:buClr>
                <a:srgbClr val="213163"/>
              </a:buClr>
              <a:buSzPct val="100000"/>
              <a:buFont typeface="Arial" panose="020B0604020202020204" pitchFamily="34" charset="0"/>
              <a:buChar char="•"/>
              <a:tabLst>
                <a:tab pos="457200" algn="l"/>
              </a:tabLst>
            </a:pPr>
            <a:r>
              <a:rPr lang="en-IN" kern="0" dirty="0" err="1">
                <a:solidFill>
                  <a:schemeClr val="tx1"/>
                </a:solidFill>
                <a:effectLst/>
                <a:latin typeface="+mj-lt"/>
                <a:ea typeface="Times New Roman" panose="02020603050405020304" pitchFamily="18" charset="0"/>
                <a:cs typeface="Shruti" panose="020B0502040204020203" pitchFamily="34" charset="0"/>
              </a:rPr>
              <a:t>contextmenu</a:t>
            </a:r>
            <a:r>
              <a:rPr lang="en-IN" kern="0" dirty="0">
                <a:solidFill>
                  <a:schemeClr val="tx1"/>
                </a:solidFill>
                <a:effectLst/>
                <a:latin typeface="+mj-lt"/>
                <a:ea typeface="Times New Roman" panose="02020603050405020304" pitchFamily="18" charset="0"/>
                <a:cs typeface="Shruti" panose="020B0502040204020203" pitchFamily="34" charset="0"/>
              </a:rPr>
              <a:t> – when the mouse right-clicks on an element.</a:t>
            </a:r>
            <a:endParaRPr lang="en-IN" kern="100" dirty="0">
              <a:solidFill>
                <a:schemeClr val="tx1"/>
              </a:solidFill>
              <a:effectLst/>
              <a:latin typeface="+mj-lt"/>
              <a:ea typeface="Calibri" panose="020F0502020204030204" pitchFamily="34" charset="0"/>
              <a:cs typeface="Shruti" panose="020B0502040204020203" pitchFamily="34" charset="0"/>
            </a:endParaRPr>
          </a:p>
          <a:p>
            <a:pPr marL="173736" lvl="0" indent="-173736">
              <a:lnSpc>
                <a:spcPct val="107000"/>
              </a:lnSpc>
              <a:spcBef>
                <a:spcPts val="360"/>
              </a:spcBef>
              <a:spcAft>
                <a:spcPts val="360"/>
              </a:spcAft>
              <a:buClr>
                <a:srgbClr val="213163"/>
              </a:buClr>
              <a:buSzPct val="100000"/>
              <a:buFont typeface="Arial" panose="020B0604020202020204" pitchFamily="34" charset="0"/>
              <a:buChar char="•"/>
              <a:tabLst>
                <a:tab pos="457200" algn="l"/>
              </a:tabLst>
            </a:pPr>
            <a:r>
              <a:rPr lang="en-IN" kern="0" dirty="0">
                <a:solidFill>
                  <a:schemeClr val="tx1"/>
                </a:solidFill>
                <a:effectLst/>
                <a:latin typeface="+mj-lt"/>
                <a:ea typeface="Times New Roman" panose="02020603050405020304" pitchFamily="18" charset="0"/>
                <a:cs typeface="Shruti" panose="020B0502040204020203" pitchFamily="34" charset="0"/>
              </a:rPr>
              <a:t>mouseover / </a:t>
            </a:r>
            <a:r>
              <a:rPr lang="en-IN" kern="0" dirty="0" err="1">
                <a:solidFill>
                  <a:schemeClr val="tx1"/>
                </a:solidFill>
                <a:effectLst/>
                <a:latin typeface="+mj-lt"/>
                <a:ea typeface="Times New Roman" panose="02020603050405020304" pitchFamily="18" charset="0"/>
                <a:cs typeface="Shruti" panose="020B0502040204020203" pitchFamily="34" charset="0"/>
              </a:rPr>
              <a:t>mouseout</a:t>
            </a:r>
            <a:r>
              <a:rPr lang="en-IN" kern="0" dirty="0">
                <a:solidFill>
                  <a:schemeClr val="tx1"/>
                </a:solidFill>
                <a:effectLst/>
                <a:latin typeface="+mj-lt"/>
                <a:ea typeface="Times New Roman" panose="02020603050405020304" pitchFamily="18" charset="0"/>
                <a:cs typeface="Shruti" panose="020B0502040204020203" pitchFamily="34" charset="0"/>
              </a:rPr>
              <a:t> – when the mouse cursor comes over / leaves an element.</a:t>
            </a:r>
            <a:endParaRPr lang="en-IN" kern="100" dirty="0">
              <a:solidFill>
                <a:schemeClr val="tx1"/>
              </a:solidFill>
              <a:effectLst/>
              <a:latin typeface="+mj-lt"/>
              <a:ea typeface="Calibri" panose="020F0502020204030204" pitchFamily="34" charset="0"/>
              <a:cs typeface="Shruti" panose="020B0502040204020203" pitchFamily="34" charset="0"/>
            </a:endParaRPr>
          </a:p>
          <a:p>
            <a:pPr marL="173736" lvl="0" indent="-173736">
              <a:lnSpc>
                <a:spcPct val="107000"/>
              </a:lnSpc>
              <a:spcBef>
                <a:spcPts val="360"/>
              </a:spcBef>
              <a:spcAft>
                <a:spcPts val="360"/>
              </a:spcAft>
              <a:buClr>
                <a:srgbClr val="213163"/>
              </a:buClr>
              <a:buSzPct val="100000"/>
              <a:buFont typeface="Arial" panose="020B0604020202020204" pitchFamily="34" charset="0"/>
              <a:buChar char="•"/>
              <a:tabLst>
                <a:tab pos="457200" algn="l"/>
              </a:tabLst>
            </a:pPr>
            <a:r>
              <a:rPr lang="en-IN" kern="0" dirty="0" err="1">
                <a:solidFill>
                  <a:schemeClr val="tx1"/>
                </a:solidFill>
                <a:effectLst/>
                <a:latin typeface="+mj-lt"/>
                <a:ea typeface="Times New Roman" panose="02020603050405020304" pitchFamily="18" charset="0"/>
                <a:cs typeface="Shruti" panose="020B0502040204020203" pitchFamily="34" charset="0"/>
              </a:rPr>
              <a:t>mousedown</a:t>
            </a:r>
            <a:r>
              <a:rPr lang="en-IN" kern="0" dirty="0">
                <a:solidFill>
                  <a:schemeClr val="tx1"/>
                </a:solidFill>
                <a:effectLst/>
                <a:latin typeface="+mj-lt"/>
                <a:ea typeface="Times New Roman" panose="02020603050405020304" pitchFamily="18" charset="0"/>
                <a:cs typeface="Shruti" panose="020B0502040204020203" pitchFamily="34" charset="0"/>
              </a:rPr>
              <a:t> / </a:t>
            </a:r>
            <a:r>
              <a:rPr lang="en-IN" kern="0" dirty="0" err="1">
                <a:solidFill>
                  <a:schemeClr val="tx1"/>
                </a:solidFill>
                <a:effectLst/>
                <a:latin typeface="+mj-lt"/>
                <a:ea typeface="Times New Roman" panose="02020603050405020304" pitchFamily="18" charset="0"/>
                <a:cs typeface="Shruti" panose="020B0502040204020203" pitchFamily="34" charset="0"/>
              </a:rPr>
              <a:t>mouseup</a:t>
            </a:r>
            <a:r>
              <a:rPr lang="en-IN" kern="0" dirty="0">
                <a:solidFill>
                  <a:schemeClr val="tx1"/>
                </a:solidFill>
                <a:effectLst/>
                <a:latin typeface="+mj-lt"/>
                <a:ea typeface="Times New Roman" panose="02020603050405020304" pitchFamily="18" charset="0"/>
                <a:cs typeface="Shruti" panose="020B0502040204020203" pitchFamily="34" charset="0"/>
              </a:rPr>
              <a:t> – when the mouse button is pressed / released over an element.</a:t>
            </a:r>
            <a:endParaRPr lang="en-IN" kern="100" dirty="0">
              <a:solidFill>
                <a:schemeClr val="tx1"/>
              </a:solidFill>
              <a:effectLst/>
              <a:latin typeface="+mj-lt"/>
              <a:ea typeface="Calibri" panose="020F0502020204030204" pitchFamily="34" charset="0"/>
              <a:cs typeface="Shruti" panose="020B0502040204020203" pitchFamily="34" charset="0"/>
            </a:endParaRPr>
          </a:p>
          <a:p>
            <a:pPr marL="173736" lvl="0" indent="-173736">
              <a:lnSpc>
                <a:spcPct val="107000"/>
              </a:lnSpc>
              <a:spcBef>
                <a:spcPts val="360"/>
              </a:spcBef>
              <a:spcAft>
                <a:spcPts val="360"/>
              </a:spcAft>
              <a:buClr>
                <a:srgbClr val="213163"/>
              </a:buClr>
              <a:buSzPct val="100000"/>
              <a:buFont typeface="Arial" panose="020B0604020202020204" pitchFamily="34" charset="0"/>
              <a:buChar char="•"/>
              <a:tabLst>
                <a:tab pos="457200" algn="l"/>
              </a:tabLst>
            </a:pPr>
            <a:r>
              <a:rPr lang="en-IN" kern="0" dirty="0" err="1">
                <a:solidFill>
                  <a:schemeClr val="tx1"/>
                </a:solidFill>
                <a:effectLst/>
                <a:latin typeface="+mj-lt"/>
                <a:ea typeface="Times New Roman" panose="02020603050405020304" pitchFamily="18" charset="0"/>
                <a:cs typeface="Shruti" panose="020B0502040204020203" pitchFamily="34" charset="0"/>
              </a:rPr>
              <a:t>mousemove</a:t>
            </a:r>
            <a:r>
              <a:rPr lang="en-IN" kern="0" dirty="0">
                <a:solidFill>
                  <a:schemeClr val="tx1"/>
                </a:solidFill>
                <a:effectLst/>
                <a:latin typeface="+mj-lt"/>
                <a:ea typeface="Times New Roman" panose="02020603050405020304" pitchFamily="18" charset="0"/>
                <a:cs typeface="Shruti" panose="020B0502040204020203" pitchFamily="34" charset="0"/>
              </a:rPr>
              <a:t> – when the mouse is moved.</a:t>
            </a:r>
            <a:endParaRPr lang="en-IN" kern="100" dirty="0">
              <a:solidFill>
                <a:schemeClr val="tx1"/>
              </a:solidFill>
              <a:effectLst/>
              <a:latin typeface="+mj-lt"/>
              <a:ea typeface="Calibri" panose="020F0502020204030204" pitchFamily="34" charset="0"/>
              <a:cs typeface="Shruti" panose="020B0502040204020203" pitchFamily="34" charset="0"/>
            </a:endParaRPr>
          </a:p>
        </p:txBody>
      </p:sp>
      <p:sp>
        <p:nvSpPr>
          <p:cNvPr id="2" name="TextBox 1">
            <a:extLst>
              <a:ext uri="{FF2B5EF4-FFF2-40B4-BE49-F238E27FC236}">
                <a16:creationId xmlns:a16="http://schemas.microsoft.com/office/drawing/2014/main" id="{C93983C5-6DF2-D94A-1C78-EEBCA07C0EBE}"/>
              </a:ext>
            </a:extLst>
          </p:cNvPr>
          <p:cNvSpPr txBox="1"/>
          <p:nvPr/>
        </p:nvSpPr>
        <p:spPr>
          <a:xfrm>
            <a:off x="129540" y="619202"/>
            <a:ext cx="3468130" cy="338554"/>
          </a:xfrm>
          <a:prstGeom prst="rect">
            <a:avLst/>
          </a:prstGeom>
          <a:noFill/>
        </p:spPr>
        <p:txBody>
          <a:bodyPr wrap="square" rtlCol="0">
            <a:spAutoFit/>
          </a:bodyPr>
          <a:lstStyle/>
          <a:p>
            <a:r>
              <a:rPr lang="en-IN" sz="1600" b="1" dirty="0">
                <a:solidFill>
                  <a:srgbClr val="002060"/>
                </a:solidFill>
              </a:rPr>
              <a:t>JS Events</a:t>
            </a:r>
          </a:p>
        </p:txBody>
      </p:sp>
    </p:spTree>
    <p:extLst>
      <p:ext uri="{BB962C8B-B14F-4D97-AF65-F5344CB8AC3E}">
        <p14:creationId xmlns:p14="http://schemas.microsoft.com/office/powerpoint/2010/main" val="417438479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C5E2324-F19E-6BD0-6859-DDF2501282A2}"/>
              </a:ext>
            </a:extLst>
          </p:cNvPr>
          <p:cNvSpPr txBox="1"/>
          <p:nvPr/>
        </p:nvSpPr>
        <p:spPr>
          <a:xfrm>
            <a:off x="137160" y="1042034"/>
            <a:ext cx="8061960" cy="2233240"/>
          </a:xfrm>
          <a:prstGeom prst="rect">
            <a:avLst/>
          </a:prstGeom>
          <a:noFill/>
        </p:spPr>
        <p:txBody>
          <a:bodyPr wrap="square">
            <a:spAutoFit/>
          </a:bodyPr>
          <a:lstStyle/>
          <a:p>
            <a:pPr marL="173736" lvl="0" indent="-173736">
              <a:lnSpc>
                <a:spcPct val="107000"/>
              </a:lnSpc>
              <a:spcBef>
                <a:spcPts val="360"/>
              </a:spcBef>
              <a:spcAft>
                <a:spcPts val="360"/>
              </a:spcAft>
              <a:buClr>
                <a:srgbClr val="213163"/>
              </a:buClr>
              <a:buSzPct val="100000"/>
              <a:buFont typeface="Arial" panose="020B0604020202020204" pitchFamily="34" charset="0"/>
              <a:buChar char="•"/>
              <a:tabLst>
                <a:tab pos="457200" algn="l"/>
              </a:tabLst>
            </a:pPr>
            <a:r>
              <a:rPr lang="en-IN" sz="1400" kern="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Keydown</a:t>
            </a:r>
            <a:r>
              <a:rPr lang="en-IN" sz="1400" kern="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and </a:t>
            </a:r>
            <a:r>
              <a:rPr lang="en-IN" sz="1400" kern="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Keyup</a:t>
            </a:r>
            <a:r>
              <a:rPr lang="en-IN" sz="1400" kern="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 when a keyboard key is pressed and released.</a:t>
            </a:r>
            <a:endParaRPr lang="en-IN" sz="14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Bef>
                <a:spcPts val="900"/>
              </a:spcBef>
              <a:spcAft>
                <a:spcPts val="900"/>
              </a:spcAft>
            </a:pPr>
            <a:r>
              <a:rPr lang="en-IN" sz="1400" b="1" kern="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Form Element Events:</a:t>
            </a:r>
            <a:endParaRPr lang="en-IN" sz="14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pPr marL="173736" lvl="0" indent="-173736">
              <a:lnSpc>
                <a:spcPct val="107000"/>
              </a:lnSpc>
              <a:spcBef>
                <a:spcPts val="360"/>
              </a:spcBef>
              <a:spcAft>
                <a:spcPts val="360"/>
              </a:spcAft>
              <a:buClr>
                <a:srgbClr val="213163"/>
              </a:buClr>
              <a:buSzPct val="100000"/>
              <a:buFont typeface="Arial" panose="020B0604020202020204" pitchFamily="34" charset="0"/>
              <a:buChar char="•"/>
              <a:tabLst>
                <a:tab pos="457200" algn="l"/>
              </a:tabLst>
            </a:pPr>
            <a:r>
              <a:rPr lang="en-IN" sz="1400" kern="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Submit - when the visitor submits a &lt;form&gt;.</a:t>
            </a:r>
            <a:endParaRPr lang="en-IN" sz="14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pPr marL="173736" lvl="0" indent="-173736">
              <a:lnSpc>
                <a:spcPct val="107000"/>
              </a:lnSpc>
              <a:spcBef>
                <a:spcPts val="360"/>
              </a:spcBef>
              <a:spcAft>
                <a:spcPts val="360"/>
              </a:spcAft>
              <a:buClr>
                <a:srgbClr val="213163"/>
              </a:buClr>
              <a:buSzPct val="100000"/>
              <a:buFont typeface="Arial" panose="020B0604020202020204" pitchFamily="34" charset="0"/>
              <a:buChar char="•"/>
              <a:tabLst>
                <a:tab pos="457200" algn="l"/>
              </a:tabLst>
            </a:pPr>
            <a:r>
              <a:rPr lang="en-IN" sz="1400" kern="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Focus - when the visitor focuses on an element, e.g. on an &lt;input&gt;.</a:t>
            </a:r>
            <a:endParaRPr lang="en-IN" sz="14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Bef>
                <a:spcPts val="900"/>
              </a:spcBef>
              <a:spcAft>
                <a:spcPts val="900"/>
              </a:spcAft>
            </a:pPr>
            <a:r>
              <a:rPr lang="en-IN" sz="1400" b="1" kern="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Document Events:</a:t>
            </a:r>
            <a:endParaRPr lang="en-IN" sz="14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pPr marL="173736" lvl="0" indent="-173736">
              <a:lnSpc>
                <a:spcPct val="107000"/>
              </a:lnSpc>
              <a:spcBef>
                <a:spcPts val="360"/>
              </a:spcBef>
              <a:spcAft>
                <a:spcPts val="360"/>
              </a:spcAft>
              <a:buClr>
                <a:srgbClr val="213163"/>
              </a:buClr>
              <a:buSzPct val="100000"/>
              <a:buFont typeface="Arial" panose="020B0604020202020204" pitchFamily="34" charset="0"/>
              <a:buChar char="•"/>
              <a:tabLst>
                <a:tab pos="457200" algn="l"/>
              </a:tabLst>
            </a:pPr>
            <a:r>
              <a:rPr lang="en-IN" sz="1400" kern="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DOMContentLoaded</a:t>
            </a:r>
            <a:r>
              <a:rPr lang="en-IN" sz="1400" kern="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 when the HTML is loaded and processed, DOM is fully built.</a:t>
            </a:r>
            <a:endParaRPr lang="en-IN" sz="14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5A5F8F3C-5E3F-5814-59C2-A71BE3B58A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177" y="3435277"/>
            <a:ext cx="4742903" cy="1273518"/>
          </a:xfrm>
          <a:prstGeom prst="rect">
            <a:avLst/>
          </a:prstGeom>
        </p:spPr>
      </p:pic>
      <p:pic>
        <p:nvPicPr>
          <p:cNvPr id="8" name="Picture 7">
            <a:extLst>
              <a:ext uri="{FF2B5EF4-FFF2-40B4-BE49-F238E27FC236}">
                <a16:creationId xmlns:a16="http://schemas.microsoft.com/office/drawing/2014/main" id="{CDF2CABA-60C6-89AD-EBB3-13518CA088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4982" y="3869531"/>
            <a:ext cx="3495554" cy="443298"/>
          </a:xfrm>
          <a:prstGeom prst="rect">
            <a:avLst/>
          </a:prstGeom>
        </p:spPr>
      </p:pic>
      <p:sp>
        <p:nvSpPr>
          <p:cNvPr id="2" name="TextBox 1">
            <a:extLst>
              <a:ext uri="{FF2B5EF4-FFF2-40B4-BE49-F238E27FC236}">
                <a16:creationId xmlns:a16="http://schemas.microsoft.com/office/drawing/2014/main" id="{20F75BBC-1519-C943-0F04-8D78CF6F12E9}"/>
              </a:ext>
            </a:extLst>
          </p:cNvPr>
          <p:cNvSpPr txBox="1"/>
          <p:nvPr/>
        </p:nvSpPr>
        <p:spPr>
          <a:xfrm>
            <a:off x="129540" y="619202"/>
            <a:ext cx="3468130" cy="338554"/>
          </a:xfrm>
          <a:prstGeom prst="rect">
            <a:avLst/>
          </a:prstGeom>
          <a:noFill/>
        </p:spPr>
        <p:txBody>
          <a:bodyPr wrap="square" rtlCol="0">
            <a:spAutoFit/>
          </a:bodyPr>
          <a:lstStyle/>
          <a:p>
            <a:r>
              <a:rPr lang="en-IN" sz="1600" b="1" dirty="0">
                <a:solidFill>
                  <a:srgbClr val="002060"/>
                </a:solidFill>
              </a:rPr>
              <a:t>Keyboard Events</a:t>
            </a:r>
          </a:p>
        </p:txBody>
      </p:sp>
    </p:spTree>
    <p:extLst>
      <p:ext uri="{BB962C8B-B14F-4D97-AF65-F5344CB8AC3E}">
        <p14:creationId xmlns:p14="http://schemas.microsoft.com/office/powerpoint/2010/main" val="369856150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4B4427-0DD7-DDAD-9FBB-04B1AE333F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761" y="1751093"/>
            <a:ext cx="6842174" cy="1181712"/>
          </a:xfrm>
          <a:prstGeom prst="rect">
            <a:avLst/>
          </a:prstGeom>
        </p:spPr>
      </p:pic>
      <p:pic>
        <p:nvPicPr>
          <p:cNvPr id="5" name="Picture 4">
            <a:extLst>
              <a:ext uri="{FF2B5EF4-FFF2-40B4-BE49-F238E27FC236}">
                <a16:creationId xmlns:a16="http://schemas.microsoft.com/office/drawing/2014/main" id="{BC841E80-CD7A-DB42-330A-7E50E73B93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761" y="3087218"/>
            <a:ext cx="6842174" cy="1181712"/>
          </a:xfrm>
          <a:prstGeom prst="rect">
            <a:avLst/>
          </a:prstGeom>
        </p:spPr>
      </p:pic>
      <p:sp>
        <p:nvSpPr>
          <p:cNvPr id="6" name="TextBox 5">
            <a:extLst>
              <a:ext uri="{FF2B5EF4-FFF2-40B4-BE49-F238E27FC236}">
                <a16:creationId xmlns:a16="http://schemas.microsoft.com/office/drawing/2014/main" id="{766626BC-AC23-1E42-3855-CFE5DE4E5D79}"/>
              </a:ext>
            </a:extLst>
          </p:cNvPr>
          <p:cNvSpPr txBox="1"/>
          <p:nvPr/>
        </p:nvSpPr>
        <p:spPr>
          <a:xfrm>
            <a:off x="129540" y="1041487"/>
            <a:ext cx="4907866" cy="651460"/>
          </a:xfrm>
          <a:prstGeom prst="rect">
            <a:avLst/>
          </a:prstGeom>
          <a:noFill/>
        </p:spPr>
        <p:txBody>
          <a:bodyPr wrap="square">
            <a:spAutoFit/>
          </a:bodyPr>
          <a:lstStyle/>
          <a:p>
            <a:pPr marL="0" marR="0" lvl="0" indent="0" algn="l" defTabSz="914400" rtl="0" eaLnBrk="0" fontAlgn="base" latinLnBrk="0" hangingPunct="0">
              <a:lnSpc>
                <a:spcPct val="100000"/>
              </a:lnSpc>
              <a:spcBef>
                <a:spcPts val="1000"/>
              </a:spcBef>
              <a:spcAft>
                <a:spcPct val="0"/>
              </a:spcAft>
              <a:buClrTx/>
              <a:buSzTx/>
              <a:buFontTx/>
              <a:buNone/>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We can assign a handler using a DOM property on&lt;event&gt;.</a:t>
            </a:r>
          </a:p>
          <a:p>
            <a:pPr marL="0" marR="0" lvl="0" indent="0" algn="l" defTabSz="914400" rtl="0" eaLnBrk="0" fontAlgn="base" latinLnBrk="0" hangingPunct="0">
              <a:lnSpc>
                <a:spcPct val="100000"/>
              </a:lnSpc>
              <a:spcBef>
                <a:spcPts val="1000"/>
              </a:spcBef>
              <a:spcAft>
                <a:spcPct val="0"/>
              </a:spcAft>
              <a:buClrTx/>
              <a:buSzTx/>
              <a:buFontTx/>
              <a:buNone/>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For instance, </a:t>
            </a:r>
            <a:r>
              <a:rPr kumimoji="0" lang="en-US" altLang="en-US"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elem.onclick</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75D3A1D7-53D0-C314-CCE1-9B940887206E}"/>
              </a:ext>
            </a:extLst>
          </p:cNvPr>
          <p:cNvSpPr txBox="1"/>
          <p:nvPr/>
        </p:nvSpPr>
        <p:spPr>
          <a:xfrm>
            <a:off x="129540" y="619202"/>
            <a:ext cx="3468130" cy="338554"/>
          </a:xfrm>
          <a:prstGeom prst="rect">
            <a:avLst/>
          </a:prstGeom>
          <a:noFill/>
        </p:spPr>
        <p:txBody>
          <a:bodyPr wrap="square" rtlCol="0">
            <a:spAutoFit/>
          </a:bodyPr>
          <a:lstStyle/>
          <a:p>
            <a:r>
              <a:rPr lang="en-IN" sz="1600" b="1" dirty="0">
                <a:solidFill>
                  <a:srgbClr val="002060"/>
                </a:solidFill>
              </a:rPr>
              <a:t>DOM Property</a:t>
            </a:r>
          </a:p>
        </p:txBody>
      </p:sp>
    </p:spTree>
    <p:extLst>
      <p:ext uri="{BB962C8B-B14F-4D97-AF65-F5344CB8AC3E}">
        <p14:creationId xmlns:p14="http://schemas.microsoft.com/office/powerpoint/2010/main" val="95486532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502B763-C490-138C-7C9B-3EE0E11FBFC2}"/>
              </a:ext>
            </a:extLst>
          </p:cNvPr>
          <p:cNvSpPr txBox="1"/>
          <p:nvPr/>
        </p:nvSpPr>
        <p:spPr>
          <a:xfrm>
            <a:off x="131300" y="1044979"/>
            <a:ext cx="8593853" cy="3447098"/>
          </a:xfrm>
          <a:prstGeom prst="rect">
            <a:avLst/>
          </a:prstGeom>
          <a:noFill/>
        </p:spPr>
        <p:txBody>
          <a:bodyPr wrap="square">
            <a:spAutoFit/>
          </a:bodyPr>
          <a:lstStyle/>
          <a:p>
            <a:pPr marL="0" marR="0" lvl="0" indent="0" algn="l" defTabSz="914400" rtl="0" eaLnBrk="0" fontAlgn="base" latinLnBrk="0" hangingPunct="0">
              <a:lnSpc>
                <a:spcPct val="100000"/>
              </a:lnSpc>
              <a:spcBef>
                <a:spcPts val="60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syntax to add a handler:</a:t>
            </a:r>
          </a:p>
          <a:p>
            <a:pPr marL="0" marR="0" lvl="0" indent="0" algn="l" defTabSz="914400" rtl="0" eaLnBrk="0" fontAlgn="base" latinLnBrk="0" hangingPunct="0">
              <a:lnSpc>
                <a:spcPct val="100000"/>
              </a:lnSpc>
              <a:spcBef>
                <a:spcPts val="600"/>
              </a:spcBef>
              <a:spcAft>
                <a:spcPct val="0"/>
              </a:spcAft>
              <a:buClrTx/>
              <a:buSzTx/>
              <a:buFontTx/>
              <a:buNone/>
              <a:tabLst>
                <a:tab pos="457200" algn="l"/>
              </a:tabLst>
            </a:pPr>
            <a:r>
              <a:rPr kumimoji="0" lang="en-US" altLang="en-US"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element.addEventListener</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(event, handler, [options]);</a:t>
            </a:r>
            <a:r>
              <a:rPr kumimoji="0" lang="en-US" altLang="en-US" b="0" i="0" u="none" strike="noStrike" cap="none" normalizeH="0" baseline="0" dirty="0">
                <a:ln>
                  <a:noFill/>
                </a:ln>
                <a:solidFill>
                  <a:schemeClr val="tx1"/>
                </a:solidFill>
                <a:effectLst/>
              </a:rPr>
              <a:t> </a:t>
            </a:r>
            <a:endPar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ts val="60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event</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ts val="60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Event name, e.g.</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"click"</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ts val="60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handler</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ts val="60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handler function.</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ts val="60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Options</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ts val="600"/>
              </a:spcBef>
              <a:spcAft>
                <a:spcPct val="0"/>
              </a:spcAft>
              <a:buClrTx/>
              <a:buSzTx/>
              <a:buFontTx/>
              <a:buNone/>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An additional optional object with properties:</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tab pos="457200" algn="l"/>
              </a:tabLst>
            </a:pP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Once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if</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true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then the listener is automatically removed after it triggers.</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tab pos="457200" algn="l"/>
              </a:tabLst>
            </a:pPr>
            <a:r>
              <a:rPr lang="en-US" altLang="en-US" dirty="0">
                <a:latin typeface="Arial" panose="020B0604020202020204" pitchFamily="34" charset="0"/>
                <a:ea typeface="Calibri" panose="020F0502020204030204" pitchFamily="34" charset="0"/>
                <a:cs typeface="Arial" panose="020B0604020202020204" pitchFamily="34" charset="0"/>
              </a:rPr>
              <a:t>C</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apture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the phase where to handle the event, to be covered later in the chapter</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Bubbling and capturing</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For historical reasons,</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options</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can also be</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false/true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that</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 the same as</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{capture: false/true}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tab pos="457200" algn="l"/>
              </a:tabLst>
            </a:pPr>
            <a:r>
              <a:rPr lang="en-US" altLang="en-US" dirty="0">
                <a:latin typeface="Arial" panose="020B0604020202020204" pitchFamily="34" charset="0"/>
                <a:ea typeface="Calibri" panose="020F0502020204030204" pitchFamily="34" charset="0"/>
                <a:cs typeface="Arial" panose="020B0604020202020204" pitchFamily="34" charset="0"/>
              </a:rPr>
              <a:t>P</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assive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if</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true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then the handler will not call</a:t>
            </a:r>
            <a:r>
              <a:rPr kumimoji="0" lang="en-US" altLang="en-US"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Arial" panose="020B0604020202020204" pitchFamily="34" charset="0"/>
              </a:rPr>
              <a:t> </a:t>
            </a:r>
            <a:r>
              <a:rPr kumimoji="0" lang="en-US" altLang="en-US" b="0" i="0" u="none" strike="noStrike" cap="none" normalizeH="0" baseline="0" dirty="0" err="1">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preventDefault</a:t>
            </a:r>
            <a:r>
              <a:rPr kumimoji="0" lang="en-US" altLang="en-US"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35A6EE29-E4C6-4848-4E94-3661D889304B}"/>
              </a:ext>
            </a:extLst>
          </p:cNvPr>
          <p:cNvSpPr txBox="1"/>
          <p:nvPr/>
        </p:nvSpPr>
        <p:spPr>
          <a:xfrm>
            <a:off x="129540" y="619202"/>
            <a:ext cx="3468130" cy="338554"/>
          </a:xfrm>
          <a:prstGeom prst="rect">
            <a:avLst/>
          </a:prstGeom>
          <a:noFill/>
        </p:spPr>
        <p:txBody>
          <a:bodyPr wrap="square" rtlCol="0">
            <a:spAutoFit/>
          </a:bodyPr>
          <a:lstStyle/>
          <a:p>
            <a:r>
              <a:rPr lang="en-IN" sz="1600" b="1" dirty="0" err="1">
                <a:solidFill>
                  <a:srgbClr val="002060"/>
                </a:solidFill>
              </a:rPr>
              <a:t>AddEventListener</a:t>
            </a:r>
            <a:endParaRPr lang="en-IN" sz="1600" b="1" dirty="0">
              <a:solidFill>
                <a:srgbClr val="002060"/>
              </a:solidFill>
            </a:endParaRPr>
          </a:p>
        </p:txBody>
      </p:sp>
    </p:spTree>
    <p:extLst>
      <p:ext uri="{BB962C8B-B14F-4D97-AF65-F5344CB8AC3E}">
        <p14:creationId xmlns:p14="http://schemas.microsoft.com/office/powerpoint/2010/main" val="350480867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2A1F8FF-84D7-B48D-3B1E-29D8E04FB8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 y="1630241"/>
            <a:ext cx="4572000" cy="2437160"/>
          </a:xfrm>
          <a:prstGeom prst="rect">
            <a:avLst/>
          </a:prstGeom>
        </p:spPr>
      </p:pic>
      <p:pic>
        <p:nvPicPr>
          <p:cNvPr id="4" name="Picture 3">
            <a:extLst>
              <a:ext uri="{FF2B5EF4-FFF2-40B4-BE49-F238E27FC236}">
                <a16:creationId xmlns:a16="http://schemas.microsoft.com/office/drawing/2014/main" id="{1733783E-FED7-34C2-7C88-4672DB4AA1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441" y="1702719"/>
            <a:ext cx="3161683" cy="793027"/>
          </a:xfrm>
          <a:prstGeom prst="rect">
            <a:avLst/>
          </a:prstGeom>
        </p:spPr>
      </p:pic>
      <p:pic>
        <p:nvPicPr>
          <p:cNvPr id="5" name="Picture 4">
            <a:extLst>
              <a:ext uri="{FF2B5EF4-FFF2-40B4-BE49-F238E27FC236}">
                <a16:creationId xmlns:a16="http://schemas.microsoft.com/office/drawing/2014/main" id="{E49D4FAD-4282-1321-B3C8-BCEB932556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59327" y="3587167"/>
            <a:ext cx="3625445" cy="680185"/>
          </a:xfrm>
          <a:prstGeom prst="rect">
            <a:avLst/>
          </a:prstGeom>
        </p:spPr>
      </p:pic>
      <p:sp>
        <p:nvSpPr>
          <p:cNvPr id="6" name="TextBox 5">
            <a:extLst>
              <a:ext uri="{FF2B5EF4-FFF2-40B4-BE49-F238E27FC236}">
                <a16:creationId xmlns:a16="http://schemas.microsoft.com/office/drawing/2014/main" id="{480D74B9-BB95-52BF-4E2F-1FA4C68BE377}"/>
              </a:ext>
            </a:extLst>
          </p:cNvPr>
          <p:cNvSpPr txBox="1"/>
          <p:nvPr/>
        </p:nvSpPr>
        <p:spPr>
          <a:xfrm>
            <a:off x="137160" y="619435"/>
            <a:ext cx="2306595" cy="338554"/>
          </a:xfrm>
          <a:prstGeom prst="rect">
            <a:avLst/>
          </a:prstGeom>
          <a:noFill/>
        </p:spPr>
        <p:txBody>
          <a:bodyPr wrap="square" rtlCol="0">
            <a:spAutoFit/>
          </a:bodyPr>
          <a:lstStyle/>
          <a:p>
            <a:r>
              <a:rPr lang="en-IN" sz="1600" b="1" dirty="0">
                <a:solidFill>
                  <a:srgbClr val="223366"/>
                </a:solidFill>
              </a:rPr>
              <a:t>Code &amp; Output</a:t>
            </a:r>
          </a:p>
        </p:txBody>
      </p:sp>
    </p:spTree>
    <p:extLst>
      <p:ext uri="{BB962C8B-B14F-4D97-AF65-F5344CB8AC3E}">
        <p14:creationId xmlns:p14="http://schemas.microsoft.com/office/powerpoint/2010/main" val="2539757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0AC9C02-A1D4-F594-6591-A9C1D89FB87B}"/>
              </a:ext>
            </a:extLst>
          </p:cNvPr>
          <p:cNvSpPr txBox="1"/>
          <p:nvPr/>
        </p:nvSpPr>
        <p:spPr>
          <a:xfrm>
            <a:off x="137160" y="1054188"/>
            <a:ext cx="4518660" cy="1233286"/>
          </a:xfrm>
          <a:prstGeom prst="rect">
            <a:avLst/>
          </a:prstGeom>
          <a:noFill/>
        </p:spPr>
        <p:txBody>
          <a:bodyPr wrap="square">
            <a:spAutoFit/>
          </a:bodyPr>
          <a:lstStyle/>
          <a:p>
            <a:pPr>
              <a:lnSpc>
                <a:spcPct val="107000"/>
              </a:lnSpc>
              <a:spcAft>
                <a:spcPts val="800"/>
              </a:spcAft>
            </a:pPr>
            <a: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This event is a keyboard event and executes instructions whenever a key is released after pressing. </a:t>
            </a:r>
            <a:b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br>
            <a:r>
              <a:rPr lang="en-IN" sz="1400" b="1"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Example: </a:t>
            </a:r>
            <a: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In this example, we will change the </a:t>
            </a:r>
            <a:r>
              <a:rPr lang="en-IN" sz="1400" kern="100" spc="10" dirty="0" err="1">
                <a:solidFill>
                  <a:srgbClr val="000000"/>
                </a:solidFill>
                <a:effectLst/>
                <a:latin typeface="Arial" panose="020B0604020202020204" pitchFamily="34" charset="0"/>
                <a:ea typeface="Calibri" panose="020F0502020204030204" pitchFamily="34" charset="0"/>
                <a:cs typeface="Shruti" panose="020B0502040204020203" pitchFamily="34" charset="0"/>
              </a:rPr>
              <a:t>color</a:t>
            </a:r>
            <a: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 by pressing UP arrow key </a:t>
            </a:r>
            <a:endParaRPr lang="en-IN" sz="1400" kern="100" dirty="0">
              <a:effectLst/>
              <a:latin typeface="Calibri" panose="020F0502020204030204" pitchFamily="34" charset="0"/>
              <a:ea typeface="Calibri" panose="020F0502020204030204" pitchFamily="34" charset="0"/>
              <a:cs typeface="Shruti" panose="020B0502040204020203" pitchFamily="34" charset="0"/>
            </a:endParaRPr>
          </a:p>
        </p:txBody>
      </p:sp>
      <p:pic>
        <p:nvPicPr>
          <p:cNvPr id="5" name="Picture 4">
            <a:extLst>
              <a:ext uri="{FF2B5EF4-FFF2-40B4-BE49-F238E27FC236}">
                <a16:creationId xmlns:a16="http://schemas.microsoft.com/office/drawing/2014/main" id="{5B092E99-9188-CECA-D4D1-B5DE0F3D62B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19068" y="2234134"/>
            <a:ext cx="5719225" cy="2522224"/>
          </a:xfrm>
          <a:prstGeom prst="rect">
            <a:avLst/>
          </a:prstGeom>
        </p:spPr>
      </p:pic>
      <p:pic>
        <p:nvPicPr>
          <p:cNvPr id="6" name="Picture 5">
            <a:extLst>
              <a:ext uri="{FF2B5EF4-FFF2-40B4-BE49-F238E27FC236}">
                <a16:creationId xmlns:a16="http://schemas.microsoft.com/office/drawing/2014/main" id="{C0C239E1-F56F-475A-ADD6-E27676EE93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86886" y="990845"/>
            <a:ext cx="3253951" cy="788837"/>
          </a:xfrm>
          <a:prstGeom prst="rect">
            <a:avLst/>
          </a:prstGeom>
        </p:spPr>
      </p:pic>
      <p:sp>
        <p:nvSpPr>
          <p:cNvPr id="2" name="TextBox 1">
            <a:extLst>
              <a:ext uri="{FF2B5EF4-FFF2-40B4-BE49-F238E27FC236}">
                <a16:creationId xmlns:a16="http://schemas.microsoft.com/office/drawing/2014/main" id="{B823C0BF-D1BF-14CC-44A1-4939E4D641C7}"/>
              </a:ext>
            </a:extLst>
          </p:cNvPr>
          <p:cNvSpPr txBox="1"/>
          <p:nvPr/>
        </p:nvSpPr>
        <p:spPr>
          <a:xfrm>
            <a:off x="137160" y="619435"/>
            <a:ext cx="3474720" cy="338554"/>
          </a:xfrm>
          <a:prstGeom prst="rect">
            <a:avLst/>
          </a:prstGeom>
          <a:noFill/>
        </p:spPr>
        <p:txBody>
          <a:bodyPr wrap="square" rtlCol="0">
            <a:spAutoFit/>
          </a:bodyPr>
          <a:lstStyle/>
          <a:p>
            <a:r>
              <a:rPr lang="en-IN" sz="1600" b="1" dirty="0">
                <a:solidFill>
                  <a:srgbClr val="223366"/>
                </a:solidFill>
              </a:rPr>
              <a:t>Javascript </a:t>
            </a:r>
            <a:r>
              <a:rPr lang="en-IN" sz="1600" b="1" dirty="0" err="1">
                <a:solidFill>
                  <a:srgbClr val="223366"/>
                </a:solidFill>
              </a:rPr>
              <a:t>Onkeyup</a:t>
            </a:r>
            <a:r>
              <a:rPr lang="en-IN" sz="1600" b="1" dirty="0">
                <a:solidFill>
                  <a:srgbClr val="223366"/>
                </a:solidFill>
              </a:rPr>
              <a:t> Event:</a:t>
            </a:r>
          </a:p>
        </p:txBody>
      </p:sp>
    </p:spTree>
    <p:extLst>
      <p:ext uri="{BB962C8B-B14F-4D97-AF65-F5344CB8AC3E}">
        <p14:creationId xmlns:p14="http://schemas.microsoft.com/office/powerpoint/2010/main" val="169519646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DC16A7C-94A3-14E5-75E8-378949035B2D}"/>
              </a:ext>
            </a:extLst>
          </p:cNvPr>
          <p:cNvSpPr txBox="1"/>
          <p:nvPr/>
        </p:nvSpPr>
        <p:spPr>
          <a:xfrm>
            <a:off x="137159" y="1047750"/>
            <a:ext cx="4778003" cy="1002775"/>
          </a:xfrm>
          <a:prstGeom prst="rect">
            <a:avLst/>
          </a:prstGeom>
          <a:noFill/>
        </p:spPr>
        <p:txBody>
          <a:bodyPr wrap="square">
            <a:spAutoFit/>
          </a:bodyPr>
          <a:lstStyle/>
          <a:p>
            <a:pPr>
              <a:lnSpc>
                <a:spcPct val="107000"/>
              </a:lnSpc>
              <a:spcAft>
                <a:spcPts val="800"/>
              </a:spcAft>
            </a:pPr>
            <a: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This event corresponds to hovering the mouse pointer over the element and its children, to which it is bound to. </a:t>
            </a:r>
            <a:b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br>
            <a:r>
              <a:rPr lang="en-IN" sz="1400" b="1"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Example: </a:t>
            </a:r>
            <a: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In this example, we will make the box vanish when the mouse will be hovered on it </a:t>
            </a:r>
            <a:endParaRPr lang="en-IN" sz="1400" kern="100" dirty="0">
              <a:effectLst/>
              <a:latin typeface="Calibri" panose="020F0502020204030204" pitchFamily="34" charset="0"/>
              <a:ea typeface="Calibri" panose="020F0502020204030204" pitchFamily="34" charset="0"/>
              <a:cs typeface="Shruti" panose="020B0502040204020203" pitchFamily="34" charset="0"/>
            </a:endParaRPr>
          </a:p>
        </p:txBody>
      </p:sp>
      <p:pic>
        <p:nvPicPr>
          <p:cNvPr id="5" name="Picture 4">
            <a:extLst>
              <a:ext uri="{FF2B5EF4-FFF2-40B4-BE49-F238E27FC236}">
                <a16:creationId xmlns:a16="http://schemas.microsoft.com/office/drawing/2014/main" id="{CC435A6E-2B5A-9927-A47D-39678373A0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493" y="2046510"/>
            <a:ext cx="5133017" cy="2634767"/>
          </a:xfrm>
          <a:prstGeom prst="rect">
            <a:avLst/>
          </a:prstGeom>
        </p:spPr>
      </p:pic>
      <p:pic>
        <p:nvPicPr>
          <p:cNvPr id="6" name="Picture 5">
            <a:extLst>
              <a:ext uri="{FF2B5EF4-FFF2-40B4-BE49-F238E27FC236}">
                <a16:creationId xmlns:a16="http://schemas.microsoft.com/office/drawing/2014/main" id="{C2309FDF-6709-9971-9F8C-1AD9540BDF11}"/>
              </a:ext>
            </a:extLst>
          </p:cNvPr>
          <p:cNvPicPr>
            <a:picLocks noChangeAspect="1"/>
          </p:cNvPicPr>
          <p:nvPr/>
        </p:nvPicPr>
        <p:blipFill rotWithShape="1">
          <a:blip r:embed="rId4">
            <a:extLst>
              <a:ext uri="{28A0092B-C50C-407E-A947-70E740481C1C}">
                <a14:useLocalDpi xmlns:a14="http://schemas.microsoft.com/office/drawing/2010/main" val="0"/>
              </a:ext>
            </a:extLst>
          </a:blip>
          <a:srcRect b="78762"/>
          <a:stretch/>
        </p:blipFill>
        <p:spPr>
          <a:xfrm>
            <a:off x="5104371" y="1158179"/>
            <a:ext cx="3581900" cy="509847"/>
          </a:xfrm>
          <a:prstGeom prst="rect">
            <a:avLst/>
          </a:prstGeom>
        </p:spPr>
      </p:pic>
      <p:sp>
        <p:nvSpPr>
          <p:cNvPr id="2" name="TextBox 1">
            <a:extLst>
              <a:ext uri="{FF2B5EF4-FFF2-40B4-BE49-F238E27FC236}">
                <a16:creationId xmlns:a16="http://schemas.microsoft.com/office/drawing/2014/main" id="{0C13FEFD-1E65-B419-F2F7-346B52EEFD61}"/>
              </a:ext>
            </a:extLst>
          </p:cNvPr>
          <p:cNvSpPr txBox="1"/>
          <p:nvPr/>
        </p:nvSpPr>
        <p:spPr>
          <a:xfrm>
            <a:off x="137160" y="619435"/>
            <a:ext cx="3474720" cy="338554"/>
          </a:xfrm>
          <a:prstGeom prst="rect">
            <a:avLst/>
          </a:prstGeom>
          <a:noFill/>
        </p:spPr>
        <p:txBody>
          <a:bodyPr wrap="square" rtlCol="0">
            <a:spAutoFit/>
          </a:bodyPr>
          <a:lstStyle/>
          <a:p>
            <a:r>
              <a:rPr lang="en-IN" sz="1600" b="1" dirty="0">
                <a:solidFill>
                  <a:srgbClr val="223366"/>
                </a:solidFill>
              </a:rPr>
              <a:t>Onmouseover Event:</a:t>
            </a:r>
          </a:p>
        </p:txBody>
      </p:sp>
    </p:spTree>
    <p:extLst>
      <p:ext uri="{BB962C8B-B14F-4D97-AF65-F5344CB8AC3E}">
        <p14:creationId xmlns:p14="http://schemas.microsoft.com/office/powerpoint/2010/main" val="2348024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003E2D-6B35-48F5-1EDF-E213774215F5}"/>
              </a:ext>
            </a:extLst>
          </p:cNvPr>
          <p:cNvSpPr txBox="1"/>
          <p:nvPr/>
        </p:nvSpPr>
        <p:spPr>
          <a:xfrm>
            <a:off x="137160" y="1055293"/>
            <a:ext cx="6294120" cy="541751"/>
          </a:xfrm>
          <a:prstGeom prst="rect">
            <a:avLst/>
          </a:prstGeom>
          <a:noFill/>
        </p:spPr>
        <p:txBody>
          <a:bodyPr wrap="square">
            <a:spAutoFit/>
          </a:bodyPr>
          <a:lstStyle/>
          <a:p>
            <a:pPr>
              <a:lnSpc>
                <a:spcPct val="107000"/>
              </a:lnSpc>
              <a:spcAft>
                <a:spcPts val="800"/>
              </a:spcAft>
            </a:pPr>
            <a: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This event detects the change in value of any element listing to this event. </a:t>
            </a:r>
            <a:b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br>
            <a:r>
              <a:rPr lang="en-IN" sz="1400" b="1"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Example:</a:t>
            </a:r>
            <a:r>
              <a:rPr lang="en-IN" sz="1400" kern="100" spc="10" dirty="0">
                <a:solidFill>
                  <a:srgbClr val="000000"/>
                </a:solidFill>
                <a:effectLst/>
                <a:latin typeface="Arial" panose="020B0604020202020204" pitchFamily="34" charset="0"/>
                <a:ea typeface="Calibri" panose="020F0502020204030204" pitchFamily="34" charset="0"/>
                <a:cs typeface="Shruti" panose="020B0502040204020203" pitchFamily="34" charset="0"/>
              </a:rPr>
              <a:t> </a:t>
            </a:r>
            <a:endParaRPr lang="en-IN" sz="1400" kern="100" dirty="0">
              <a:effectLst/>
              <a:latin typeface="Calibri" panose="020F0502020204030204" pitchFamily="34" charset="0"/>
              <a:ea typeface="Calibri" panose="020F0502020204030204" pitchFamily="34" charset="0"/>
              <a:cs typeface="Shruti" panose="020B0502040204020203" pitchFamily="34" charset="0"/>
            </a:endParaRPr>
          </a:p>
        </p:txBody>
      </p:sp>
      <p:pic>
        <p:nvPicPr>
          <p:cNvPr id="5" name="Picture 4">
            <a:extLst>
              <a:ext uri="{FF2B5EF4-FFF2-40B4-BE49-F238E27FC236}">
                <a16:creationId xmlns:a16="http://schemas.microsoft.com/office/drawing/2014/main" id="{E6BBA857-149C-22BB-91FB-973AF26499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9513" y="1774429"/>
            <a:ext cx="5009899" cy="1309363"/>
          </a:xfrm>
          <a:prstGeom prst="rect">
            <a:avLst/>
          </a:prstGeom>
        </p:spPr>
      </p:pic>
      <p:pic>
        <p:nvPicPr>
          <p:cNvPr id="7" name="Picture 6">
            <a:extLst>
              <a:ext uri="{FF2B5EF4-FFF2-40B4-BE49-F238E27FC236}">
                <a16:creationId xmlns:a16="http://schemas.microsoft.com/office/drawing/2014/main" id="{94E124D4-A2D6-6D68-B741-FFDC0EC1947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04768" y="3369798"/>
            <a:ext cx="5347370" cy="1468888"/>
          </a:xfrm>
          <a:prstGeom prst="rect">
            <a:avLst/>
          </a:prstGeom>
        </p:spPr>
      </p:pic>
      <p:sp>
        <p:nvSpPr>
          <p:cNvPr id="2" name="TextBox 1">
            <a:extLst>
              <a:ext uri="{FF2B5EF4-FFF2-40B4-BE49-F238E27FC236}">
                <a16:creationId xmlns:a16="http://schemas.microsoft.com/office/drawing/2014/main" id="{05E62F8C-61FA-38AB-5564-9C08325C17F6}"/>
              </a:ext>
            </a:extLst>
          </p:cNvPr>
          <p:cNvSpPr txBox="1"/>
          <p:nvPr/>
        </p:nvSpPr>
        <p:spPr>
          <a:xfrm>
            <a:off x="137160" y="619435"/>
            <a:ext cx="3474720" cy="338554"/>
          </a:xfrm>
          <a:prstGeom prst="rect">
            <a:avLst/>
          </a:prstGeom>
          <a:noFill/>
        </p:spPr>
        <p:txBody>
          <a:bodyPr wrap="square" rtlCol="0">
            <a:spAutoFit/>
          </a:bodyPr>
          <a:lstStyle/>
          <a:p>
            <a:r>
              <a:rPr lang="en-IN" sz="1600" b="1" dirty="0">
                <a:solidFill>
                  <a:srgbClr val="223366"/>
                </a:solidFill>
              </a:rPr>
              <a:t>Onchange Event</a:t>
            </a:r>
          </a:p>
        </p:txBody>
      </p:sp>
    </p:spTree>
    <p:extLst>
      <p:ext uri="{BB962C8B-B14F-4D97-AF65-F5344CB8AC3E}">
        <p14:creationId xmlns:p14="http://schemas.microsoft.com/office/powerpoint/2010/main" val="2242537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D5199A8-1E6A-4A1E-9DFC-D2B2FAA68437}"/>
              </a:ext>
            </a:extLst>
          </p:cNvPr>
          <p:cNvSpPr>
            <a:spLocks noGrp="1"/>
          </p:cNvSpPr>
          <p:nvPr>
            <p:ph type="title" idx="4294967295"/>
          </p:nvPr>
        </p:nvSpPr>
        <p:spPr>
          <a:xfrm>
            <a:off x="129540" y="625475"/>
            <a:ext cx="4149725" cy="387350"/>
          </a:xfrm>
        </p:spPr>
        <p:txBody>
          <a:bodyPr>
            <a:normAutofit/>
          </a:bodyPr>
          <a:lstStyle/>
          <a:p>
            <a:r>
              <a:rPr lang="en-US" sz="1600" b="1" dirty="0">
                <a:solidFill>
                  <a:srgbClr val="002060"/>
                </a:solidFill>
                <a:latin typeface="Arial"/>
                <a:cs typeface="Arial"/>
              </a:rPr>
              <a:t>Understanding HTTP Basics</a:t>
            </a:r>
          </a:p>
        </p:txBody>
      </p:sp>
      <p:sp>
        <p:nvSpPr>
          <p:cNvPr id="3" name="Footer Placeholder 2">
            <a:extLst>
              <a:ext uri="{FF2B5EF4-FFF2-40B4-BE49-F238E27FC236}">
                <a16:creationId xmlns:a16="http://schemas.microsoft.com/office/drawing/2014/main" id="{3758A9A1-565C-4492-9D3F-6D5CD395867F}"/>
              </a:ext>
            </a:extLst>
          </p:cNvPr>
          <p:cNvSpPr>
            <a:spLocks noGrp="1"/>
          </p:cNvSpPr>
          <p:nvPr>
            <p:ph type="ftr" sz="quarter" idx="4294967295"/>
          </p:nvPr>
        </p:nvSpPr>
        <p:spPr>
          <a:xfrm>
            <a:off x="0" y="0"/>
            <a:ext cx="0" cy="0"/>
          </a:xfrm>
        </p:spPr>
        <p:txBody>
          <a:bodyPr/>
          <a:lstStyle/>
          <a:p>
            <a:endParaRPr lang="en-US" dirty="0"/>
          </a:p>
          <a:p>
            <a:endParaRPr lang="en-IN" dirty="0"/>
          </a:p>
          <a:p>
            <a:endParaRPr lang="en-IN" dirty="0"/>
          </a:p>
          <a:p>
            <a:endParaRPr lang="en-IN" dirty="0"/>
          </a:p>
        </p:txBody>
      </p:sp>
      <p:sp>
        <p:nvSpPr>
          <p:cNvPr id="7" name="TextBox 6">
            <a:extLst>
              <a:ext uri="{FF2B5EF4-FFF2-40B4-BE49-F238E27FC236}">
                <a16:creationId xmlns:a16="http://schemas.microsoft.com/office/drawing/2014/main" id="{ED145784-3C84-46D5-97EE-BDAAC030BE12}"/>
              </a:ext>
            </a:extLst>
          </p:cNvPr>
          <p:cNvSpPr txBox="1"/>
          <p:nvPr/>
        </p:nvSpPr>
        <p:spPr>
          <a:xfrm>
            <a:off x="4077551" y="4107179"/>
            <a:ext cx="927227" cy="253916"/>
          </a:xfrm>
          <a:prstGeom prst="rect">
            <a:avLst/>
          </a:prstGeom>
          <a:noFill/>
        </p:spPr>
        <p:txBody>
          <a:bodyPr wrap="square" lIns="68580" tIns="34290" rIns="68580" bIns="34290" anchor="t">
            <a:spAutoFit/>
          </a:bodyPr>
          <a:lstStyle/>
          <a:p>
            <a:r>
              <a:rPr lang="en-US" sz="1200" dirty="0">
                <a:solidFill>
                  <a:schemeClr val="tx1"/>
                </a:solidFill>
                <a:ea typeface="+mn-lt"/>
              </a:rPr>
              <a:t>Fig : HTTP</a:t>
            </a:r>
            <a:endParaRPr lang="en-US" sz="1200" dirty="0">
              <a:solidFill>
                <a:schemeClr val="tx1"/>
              </a:solidFill>
              <a:ea typeface="+mn-lt"/>
              <a:cs typeface="+mn-lt"/>
            </a:endParaRPr>
          </a:p>
        </p:txBody>
      </p:sp>
      <p:sp>
        <p:nvSpPr>
          <p:cNvPr id="10" name="TextBox 9">
            <a:extLst>
              <a:ext uri="{FF2B5EF4-FFF2-40B4-BE49-F238E27FC236}">
                <a16:creationId xmlns:a16="http://schemas.microsoft.com/office/drawing/2014/main" id="{DB0454D2-3734-4A1A-B7A5-645E21ACDE18}"/>
              </a:ext>
            </a:extLst>
          </p:cNvPr>
          <p:cNvSpPr txBox="1"/>
          <p:nvPr/>
        </p:nvSpPr>
        <p:spPr>
          <a:xfrm>
            <a:off x="6967119" y="3758903"/>
            <a:ext cx="138564" cy="230832"/>
          </a:xfrm>
          <a:prstGeom prst="rect">
            <a:avLst/>
          </a:prstGeom>
          <a:noFill/>
        </p:spPr>
        <p:txBody>
          <a:bodyPr wrap="none" lIns="68580" tIns="34290" rIns="68580" bIns="34290" rtlCol="0" anchor="t">
            <a:spAutoFit/>
          </a:bodyPr>
          <a:lstStyle/>
          <a:p>
            <a:endParaRPr lang="en-US" sz="1050" dirty="0"/>
          </a:p>
        </p:txBody>
      </p:sp>
      <p:sp>
        <p:nvSpPr>
          <p:cNvPr id="5" name="Content Placeholder 4">
            <a:extLst>
              <a:ext uri="{FF2B5EF4-FFF2-40B4-BE49-F238E27FC236}">
                <a16:creationId xmlns:a16="http://schemas.microsoft.com/office/drawing/2014/main" id="{6BAD389E-D89C-4FE9-8E3F-B24C88BD41BB}"/>
              </a:ext>
            </a:extLst>
          </p:cNvPr>
          <p:cNvSpPr>
            <a:spLocks noGrp="1"/>
          </p:cNvSpPr>
          <p:nvPr/>
        </p:nvSpPr>
        <p:spPr>
          <a:xfrm>
            <a:off x="155824" y="1051561"/>
            <a:ext cx="7959476" cy="1257299"/>
          </a:xfrm>
          <a:prstGeom prst="rect">
            <a:avLst/>
          </a:prstGeom>
        </p:spPr>
        <p:txBody>
          <a:bodyPr vert="horz" lIns="68580" tIns="34290" rIns="68580" bIns="3429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82880" indent="-182880">
              <a:lnSpc>
                <a:spcPct val="100000"/>
              </a:lnSpc>
              <a:spcBef>
                <a:spcPts val="600"/>
              </a:spcBef>
              <a:buClr>
                <a:srgbClr val="213163"/>
              </a:buClr>
            </a:pPr>
            <a:r>
              <a:rPr lang="en-US" sz="1400" dirty="0">
                <a:latin typeface="Arial"/>
                <a:ea typeface="+mn-lt"/>
                <a:cs typeface="+mn-lt"/>
              </a:rPr>
              <a:t>Stands for "</a:t>
            </a:r>
            <a:r>
              <a:rPr lang="en-US" sz="1400" b="1" dirty="0">
                <a:solidFill>
                  <a:srgbClr val="FF0000"/>
                </a:solidFill>
                <a:latin typeface="Arial"/>
                <a:ea typeface="+mn-lt"/>
                <a:cs typeface="+mn-lt"/>
              </a:rPr>
              <a:t>Hypertext Transfer Protocol</a:t>
            </a:r>
            <a:r>
              <a:rPr lang="en-US" sz="1400" dirty="0">
                <a:latin typeface="Arial"/>
                <a:ea typeface="+mn-lt"/>
                <a:cs typeface="+mn-lt"/>
              </a:rPr>
              <a:t>."</a:t>
            </a:r>
          </a:p>
          <a:p>
            <a:pPr marL="182880" indent="-182880">
              <a:lnSpc>
                <a:spcPct val="100000"/>
              </a:lnSpc>
              <a:spcBef>
                <a:spcPts val="600"/>
              </a:spcBef>
              <a:buClr>
                <a:srgbClr val="213163"/>
              </a:buClr>
            </a:pPr>
            <a:r>
              <a:rPr lang="en-US" sz="1400" dirty="0">
                <a:latin typeface="Arial"/>
                <a:ea typeface="+mn-lt"/>
                <a:cs typeface="+mn-lt"/>
              </a:rPr>
              <a:t>HTTP is based on a request and a response.</a:t>
            </a:r>
          </a:p>
          <a:p>
            <a:pPr marL="182880" indent="-182880">
              <a:lnSpc>
                <a:spcPct val="100000"/>
              </a:lnSpc>
              <a:spcBef>
                <a:spcPts val="600"/>
              </a:spcBef>
              <a:buClr>
                <a:srgbClr val="213163"/>
              </a:buClr>
            </a:pPr>
            <a:r>
              <a:rPr lang="en-US" sz="1400" dirty="0">
                <a:latin typeface="Arial"/>
                <a:ea typeface="+mn-lt"/>
                <a:cs typeface="+mn-lt"/>
              </a:rPr>
              <a:t>HTTP is the protocol used to transfer data over the web.</a:t>
            </a:r>
          </a:p>
          <a:p>
            <a:pPr marL="182880" indent="-182880">
              <a:lnSpc>
                <a:spcPct val="100000"/>
              </a:lnSpc>
              <a:spcBef>
                <a:spcPts val="600"/>
              </a:spcBef>
              <a:buClr>
                <a:srgbClr val="213163"/>
              </a:buClr>
            </a:pPr>
            <a:r>
              <a:rPr lang="en-US" sz="1400" dirty="0">
                <a:latin typeface="Arial"/>
                <a:ea typeface="+mn-lt"/>
                <a:cs typeface="+mn-lt"/>
              </a:rPr>
              <a:t>HTTP is the protocol that is used by web servers and browsers to communicate. </a:t>
            </a:r>
            <a:endParaRPr lang="en-US" sz="1400" dirty="0">
              <a:latin typeface="Arial"/>
              <a:cs typeface="Calibri"/>
            </a:endParaRPr>
          </a:p>
        </p:txBody>
      </p:sp>
      <p:pic>
        <p:nvPicPr>
          <p:cNvPr id="2" name="Picture 2" descr="Diagram&#10;&#10;Description automatically generated">
            <a:extLst>
              <a:ext uri="{FF2B5EF4-FFF2-40B4-BE49-F238E27FC236}">
                <a16:creationId xmlns:a16="http://schemas.microsoft.com/office/drawing/2014/main" id="{32317492-9605-43F2-81F1-684BB0112B3B}"/>
              </a:ext>
            </a:extLst>
          </p:cNvPr>
          <p:cNvPicPr>
            <a:picLocks noChangeAspect="1"/>
          </p:cNvPicPr>
          <p:nvPr/>
        </p:nvPicPr>
        <p:blipFill>
          <a:blip r:embed="rId3"/>
          <a:stretch>
            <a:fillRect/>
          </a:stretch>
        </p:blipFill>
        <p:spPr>
          <a:xfrm>
            <a:off x="2044113" y="2400156"/>
            <a:ext cx="5046330" cy="1658972"/>
          </a:xfrm>
          <a:prstGeom prst="rect">
            <a:avLst/>
          </a:prstGeom>
        </p:spPr>
      </p:pic>
      <p:sp>
        <p:nvSpPr>
          <p:cNvPr id="6" name="TextBox 5">
            <a:extLst>
              <a:ext uri="{FF2B5EF4-FFF2-40B4-BE49-F238E27FC236}">
                <a16:creationId xmlns:a16="http://schemas.microsoft.com/office/drawing/2014/main" id="{2CBC2920-4436-2B49-BF5A-6781B465E5C0}"/>
              </a:ext>
            </a:extLst>
          </p:cNvPr>
          <p:cNvSpPr txBox="1"/>
          <p:nvPr/>
        </p:nvSpPr>
        <p:spPr>
          <a:xfrm>
            <a:off x="690890" y="4640765"/>
            <a:ext cx="6773323"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https://www3.ntu.edu.sg/home/ehchua/programming/webprogramming/HTTP_Basics.html</a:t>
            </a:r>
            <a:endParaRPr lang="en-US" sz="1200" dirty="0">
              <a:solidFill>
                <a:srgbClr val="0000FF"/>
              </a:solidFill>
            </a:endParaRPr>
          </a:p>
        </p:txBody>
      </p:sp>
      <p:sp>
        <p:nvSpPr>
          <p:cNvPr id="8" name="TextBox 7">
            <a:extLst>
              <a:ext uri="{FF2B5EF4-FFF2-40B4-BE49-F238E27FC236}">
                <a16:creationId xmlns:a16="http://schemas.microsoft.com/office/drawing/2014/main" id="{A75E590A-EAC2-2C88-4FA9-87F999CDC110}"/>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9" name="Straight Connector 8">
            <a:extLst>
              <a:ext uri="{FF2B5EF4-FFF2-40B4-BE49-F238E27FC236}">
                <a16:creationId xmlns:a16="http://schemas.microsoft.com/office/drawing/2014/main" id="{6DA98007-22A1-D15D-8B0E-6F863396C0DE}"/>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7725608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2E879FC-7AFD-95E4-2B14-FBB9E3801749}"/>
              </a:ext>
            </a:extLst>
          </p:cNvPr>
          <p:cNvSpPr txBox="1"/>
          <p:nvPr/>
        </p:nvSpPr>
        <p:spPr>
          <a:xfrm>
            <a:off x="152400" y="1045316"/>
            <a:ext cx="7399020" cy="307777"/>
          </a:xfrm>
          <a:prstGeom prst="rect">
            <a:avLst/>
          </a:prstGeom>
          <a:noFill/>
        </p:spPr>
        <p:txBody>
          <a:bodyPr wrap="square">
            <a:spAutoFit/>
          </a:bodyPr>
          <a:lstStyle/>
          <a:p>
            <a:pPr>
              <a:spcBef>
                <a:spcPts val="1000"/>
              </a:spcBef>
            </a:pPr>
            <a:r>
              <a:rPr lang="en-IN" sz="1400" spc="10" dirty="0">
                <a:solidFill>
                  <a:srgbClr val="000000"/>
                </a:solidFill>
                <a:effectLst/>
                <a:latin typeface="Arial" panose="020B0604020202020204" pitchFamily="34" charset="0"/>
                <a:ea typeface="Calibri" panose="020F0502020204030204" pitchFamily="34" charset="0"/>
              </a:rPr>
              <a:t>An element listing to this event executes instructions whenever it receives focus. </a:t>
            </a:r>
            <a:endParaRPr lang="en-IN" dirty="0"/>
          </a:p>
        </p:txBody>
      </p:sp>
      <p:pic>
        <p:nvPicPr>
          <p:cNvPr id="5" name="Picture 4">
            <a:extLst>
              <a:ext uri="{FF2B5EF4-FFF2-40B4-BE49-F238E27FC236}">
                <a16:creationId xmlns:a16="http://schemas.microsoft.com/office/drawing/2014/main" id="{45F9B220-3EE8-D5C1-FF2A-066F9A6236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51061" y="2666607"/>
            <a:ext cx="4241878" cy="2146980"/>
          </a:xfrm>
          <a:prstGeom prst="rect">
            <a:avLst/>
          </a:prstGeom>
        </p:spPr>
      </p:pic>
      <p:pic>
        <p:nvPicPr>
          <p:cNvPr id="6" name="Picture 5">
            <a:extLst>
              <a:ext uri="{FF2B5EF4-FFF2-40B4-BE49-F238E27FC236}">
                <a16:creationId xmlns:a16="http://schemas.microsoft.com/office/drawing/2014/main" id="{7A1C7D11-222B-29C4-4359-479B61FF4E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2483" y="1385163"/>
            <a:ext cx="4216761" cy="1162067"/>
          </a:xfrm>
          <a:prstGeom prst="rect">
            <a:avLst/>
          </a:prstGeom>
        </p:spPr>
      </p:pic>
      <p:sp>
        <p:nvSpPr>
          <p:cNvPr id="2" name="TextBox 1">
            <a:extLst>
              <a:ext uri="{FF2B5EF4-FFF2-40B4-BE49-F238E27FC236}">
                <a16:creationId xmlns:a16="http://schemas.microsoft.com/office/drawing/2014/main" id="{0AE84604-088F-40DC-23BD-FA270C8C4E3C}"/>
              </a:ext>
            </a:extLst>
          </p:cNvPr>
          <p:cNvSpPr txBox="1"/>
          <p:nvPr/>
        </p:nvSpPr>
        <p:spPr>
          <a:xfrm>
            <a:off x="137160" y="619435"/>
            <a:ext cx="3474720" cy="338554"/>
          </a:xfrm>
          <a:prstGeom prst="rect">
            <a:avLst/>
          </a:prstGeom>
          <a:noFill/>
        </p:spPr>
        <p:txBody>
          <a:bodyPr wrap="square" rtlCol="0">
            <a:spAutoFit/>
          </a:bodyPr>
          <a:lstStyle/>
          <a:p>
            <a:r>
              <a:rPr lang="en-IN" sz="1600" b="1" dirty="0">
                <a:solidFill>
                  <a:srgbClr val="223366"/>
                </a:solidFill>
              </a:rPr>
              <a:t>Onfocus Event</a:t>
            </a:r>
          </a:p>
        </p:txBody>
      </p:sp>
    </p:spTree>
    <p:extLst>
      <p:ext uri="{BB962C8B-B14F-4D97-AF65-F5344CB8AC3E}">
        <p14:creationId xmlns:p14="http://schemas.microsoft.com/office/powerpoint/2010/main" val="128231356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circle with blue lines&#10;&#10;Description automatically generated">
            <a:extLst>
              <a:ext uri="{FF2B5EF4-FFF2-40B4-BE49-F238E27FC236}">
                <a16:creationId xmlns:a16="http://schemas.microsoft.com/office/drawing/2014/main" id="{76ECD58C-A3FC-5C01-96CC-C12C516B5430}"/>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EBE8E4AA-D67C-7903-A944-B24C8542D055}"/>
              </a:ext>
            </a:extLst>
          </p:cNvPr>
          <p:cNvSpPr txBox="1">
            <a:spLocks/>
          </p:cNvSpPr>
          <p:nvPr/>
        </p:nvSpPr>
        <p:spPr>
          <a:xfrm>
            <a:off x="1028701" y="2229249"/>
            <a:ext cx="7099436"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rPr>
              <a:t>Lab 19: How to Handle Events on JavaScript (Click, Double Click, MouseOver, MouseOut, OnLoad, OnChange</a:t>
            </a:r>
            <a:r>
              <a:rPr lang="en-US" sz="1600" b="1" dirty="0">
                <a:solidFill>
                  <a:schemeClr val="tx1"/>
                </a:solidFill>
                <a:hlinkClick r:id="rId4">
                  <a:extLst>
                    <a:ext uri="{A12FA001-AC4F-418D-AE19-62706E023703}">
                      <ahyp:hlinkClr xmlns:ahyp="http://schemas.microsoft.com/office/drawing/2018/hyperlinkcolor" val="tx"/>
                    </a:ext>
                  </a:extLst>
                </a:hlinkClick>
              </a:rPr>
              <a:t>)</a:t>
            </a:r>
            <a:endParaRPr lang="en-US" sz="1600" b="1" dirty="0">
              <a:solidFill>
                <a:schemeClr val="tx1"/>
              </a:solidFill>
            </a:endParaRPr>
          </a:p>
        </p:txBody>
      </p:sp>
    </p:spTree>
    <p:extLst>
      <p:ext uri="{BB962C8B-B14F-4D97-AF65-F5344CB8AC3E}">
        <p14:creationId xmlns:p14="http://schemas.microsoft.com/office/powerpoint/2010/main" val="139429640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3441A5-5A68-C9E6-934E-B696BC342913}"/>
              </a:ext>
            </a:extLst>
          </p:cNvPr>
          <p:cNvSpPr txBox="1"/>
          <p:nvPr/>
        </p:nvSpPr>
        <p:spPr>
          <a:xfrm>
            <a:off x="129540" y="1043509"/>
            <a:ext cx="8453175" cy="3016210"/>
          </a:xfrm>
          <a:prstGeom prst="rect">
            <a:avLst/>
          </a:prstGeom>
          <a:noFill/>
        </p:spPr>
        <p:txBody>
          <a:bodyPr wrap="square">
            <a:spAutoFit/>
          </a:bodyPr>
          <a:lstStyle/>
          <a:p>
            <a:pPr marL="173736" marR="0" lvl="0" indent="-173736" algn="l" defTabSz="914400" rtl="0" eaLnBrk="0" fontAlgn="base" latinLnBrk="0" hangingPunct="0">
              <a:lnSpc>
                <a:spcPct val="100000"/>
              </a:lnSpc>
              <a:spcBef>
                <a:spcPts val="10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JavaScript animations can handle things that CSS can’t.</a:t>
            </a:r>
            <a:endParaRPr lang="en-US" altLang="en-US" dirty="0">
              <a:latin typeface="Arial" panose="020B0604020202020204" pitchFamily="34" charset="0"/>
              <a:ea typeface="Times New Roman" panose="02020603050405020304" pitchFamily="18" charset="0"/>
              <a:cs typeface="Arial" panose="020B0604020202020204" pitchFamily="34" charset="0"/>
            </a:endParaRPr>
          </a:p>
          <a:p>
            <a:pPr marL="173736" marR="0" lvl="0" indent="-173736" algn="l" defTabSz="914400" rtl="0" eaLnBrk="0" fontAlgn="base" latinLnBrk="0" hangingPunct="0">
              <a:lnSpc>
                <a:spcPct val="100000"/>
              </a:lnSpc>
              <a:spcBef>
                <a:spcPts val="10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For instance, moving along a complex path, with a timing function different from Bezier curves, or an animation on a canvas.</a:t>
            </a:r>
          </a:p>
          <a:p>
            <a:pPr marL="0" marR="0" lvl="0" indent="0" algn="l" defTabSz="914400" rtl="0" eaLnBrk="0" fontAlgn="base" latinLnBrk="0" hangingPunct="0">
              <a:lnSpc>
                <a:spcPct val="100000"/>
              </a:lnSpc>
              <a:spcBef>
                <a:spcPts val="1000"/>
              </a:spcBef>
              <a:spcAft>
                <a:spcPct val="0"/>
              </a:spcAft>
              <a:buClrTx/>
              <a:buSzTx/>
              <a:buFontTx/>
              <a:buNone/>
              <a:tabLst/>
            </a:pPr>
            <a:r>
              <a:rPr kumimoji="0" lang="en-US" altLang="en-US" b="1" i="0" strike="noStrike" cap="none" normalizeH="0" baseline="0" dirty="0" bmk="using-setinterval">
                <a:ln>
                  <a:noFill/>
                </a:ln>
                <a:solidFill>
                  <a:schemeClr val="tx1"/>
                </a:solidFill>
                <a:effectLst/>
                <a:latin typeface="+mj-lt"/>
                <a:ea typeface="Times New Roman" panose="02020603050405020304" pitchFamily="18" charset="0"/>
                <a:cs typeface="Arial" panose="020B0604020202020204" pitchFamily="34" charset="0"/>
              </a:rPr>
              <a:t>Using </a:t>
            </a:r>
            <a:r>
              <a:rPr lang="en-US" altLang="en-US" b="1" dirty="0" err="1" bmk="using-setinterval">
                <a:solidFill>
                  <a:schemeClr val="tx1"/>
                </a:solidFill>
                <a:latin typeface="+mj-lt"/>
                <a:ea typeface="Times New Roman" panose="02020603050405020304" pitchFamily="18" charset="0"/>
                <a:cs typeface="Arial" panose="020B0604020202020204" pitchFamily="34" charset="0"/>
              </a:rPr>
              <a:t>S</a:t>
            </a:r>
            <a:r>
              <a:rPr kumimoji="0" lang="en-US" altLang="en-US" b="1" i="0" strike="noStrike" cap="none" normalizeH="0" baseline="0" dirty="0" err="1" bmk="using-setinterval">
                <a:ln>
                  <a:noFill/>
                </a:ln>
                <a:solidFill>
                  <a:schemeClr val="tx1"/>
                </a:solidFill>
                <a:effectLst/>
                <a:latin typeface="+mj-lt"/>
                <a:ea typeface="Times New Roman" panose="02020603050405020304" pitchFamily="18" charset="0"/>
                <a:cs typeface="Arial" panose="020B0604020202020204" pitchFamily="34" charset="0"/>
              </a:rPr>
              <a:t>etInterval</a:t>
            </a:r>
            <a:endParaRPr kumimoji="0" lang="en-US" altLang="en-US" b="1" i="0" strike="noStrike" cap="none" normalizeH="0" baseline="0" dirty="0">
              <a:ln>
                <a:noFill/>
              </a:ln>
              <a:solidFill>
                <a:schemeClr val="tx1"/>
              </a:solidFill>
              <a:effectLst/>
              <a:latin typeface="+mj-lt"/>
              <a:ea typeface="Times New Roman" panose="02020603050405020304" pitchFamily="18" charset="0"/>
              <a:cs typeface="Shruti" panose="020B0502040204020203" pitchFamily="34" charset="0"/>
            </a:endParaRPr>
          </a:p>
          <a:p>
            <a:pPr marL="173736" marR="0" lvl="0" indent="-173736" algn="l" defTabSz="914400" rtl="0" eaLnBrk="0" fontAlgn="base" latinLnBrk="0" hangingPunct="0">
              <a:lnSpc>
                <a:spcPct val="100000"/>
              </a:lnSpc>
              <a:spcBef>
                <a:spcPts val="10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An animation can be implemented as a sequence of frames – usually small changes to HTML/CSS properties.</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173736" marR="0" lvl="0" indent="-173736" algn="l" defTabSz="914400" rtl="0" eaLnBrk="0" fontAlgn="base" latinLnBrk="0" hangingPunct="0">
              <a:lnSpc>
                <a:spcPct val="100000"/>
              </a:lnSpc>
              <a:spcBef>
                <a:spcPts val="10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For instance, changing </a:t>
            </a:r>
            <a:r>
              <a:rPr kumimoji="0" lang="en-US" altLang="en-US"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style.left</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from 0px to 100px moves the element. </a:t>
            </a:r>
            <a:endParaRPr lang="en-US" altLang="en-US" dirty="0">
              <a:latin typeface="Arial" panose="020B0604020202020204" pitchFamily="34" charset="0"/>
              <a:ea typeface="Times New Roman" panose="02020603050405020304" pitchFamily="18" charset="0"/>
              <a:cs typeface="Arial" panose="020B0604020202020204" pitchFamily="34" charset="0"/>
            </a:endParaRPr>
          </a:p>
          <a:p>
            <a:pPr marL="173736" marR="0" lvl="0" indent="-173736" algn="l" defTabSz="914400" rtl="0" eaLnBrk="0" fontAlgn="base" latinLnBrk="0" hangingPunct="0">
              <a:lnSpc>
                <a:spcPct val="100000"/>
              </a:lnSpc>
              <a:spcBef>
                <a:spcPts val="10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And if we increase it in </a:t>
            </a:r>
            <a:r>
              <a:rPr kumimoji="0" lang="en-US" altLang="en-US"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setInterval</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changing by 2px with a tiny delay, like 50 times per second, then it looks smooth. </a:t>
            </a:r>
          </a:p>
          <a:p>
            <a:pPr marL="173736" marR="0" lvl="0" indent="-173736" algn="l" defTabSz="914400" rtl="0" eaLnBrk="0" fontAlgn="base" latinLnBrk="0" hangingPunct="0">
              <a:lnSpc>
                <a:spcPct val="100000"/>
              </a:lnSpc>
              <a:spcBef>
                <a:spcPts val="10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That’s the same principle as in the cinema: 24 frames per second is enough to make it look smooth.</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C398BD19-D35D-2F56-CCD5-468F51B32364}"/>
              </a:ext>
            </a:extLst>
          </p:cNvPr>
          <p:cNvSpPr txBox="1"/>
          <p:nvPr/>
        </p:nvSpPr>
        <p:spPr>
          <a:xfrm>
            <a:off x="137160" y="619435"/>
            <a:ext cx="3474720" cy="338554"/>
          </a:xfrm>
          <a:prstGeom prst="rect">
            <a:avLst/>
          </a:prstGeom>
          <a:noFill/>
        </p:spPr>
        <p:txBody>
          <a:bodyPr wrap="square" rtlCol="0">
            <a:spAutoFit/>
          </a:bodyPr>
          <a:lstStyle/>
          <a:p>
            <a:r>
              <a:rPr lang="en-IN" sz="1600" b="1" dirty="0">
                <a:solidFill>
                  <a:srgbClr val="223366"/>
                </a:solidFill>
              </a:rPr>
              <a:t>JavaScript Animations</a:t>
            </a:r>
          </a:p>
        </p:txBody>
      </p:sp>
    </p:spTree>
    <p:extLst>
      <p:ext uri="{BB962C8B-B14F-4D97-AF65-F5344CB8AC3E}">
        <p14:creationId xmlns:p14="http://schemas.microsoft.com/office/powerpoint/2010/main" val="287471089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3A315B-9DF5-8B29-ACCD-1E4508C8D3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700" y="1122236"/>
            <a:ext cx="5192162" cy="2834301"/>
          </a:xfrm>
          <a:prstGeom prst="rect">
            <a:avLst/>
          </a:prstGeom>
        </p:spPr>
      </p:pic>
      <p:pic>
        <p:nvPicPr>
          <p:cNvPr id="4" name="Picture 3">
            <a:extLst>
              <a:ext uri="{FF2B5EF4-FFF2-40B4-BE49-F238E27FC236}">
                <a16:creationId xmlns:a16="http://schemas.microsoft.com/office/drawing/2014/main" id="{B335A6FC-ABCF-DBAC-929E-7D60A308862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68183" y="3264731"/>
            <a:ext cx="4317133" cy="1333646"/>
          </a:xfrm>
          <a:prstGeom prst="rect">
            <a:avLst/>
          </a:prstGeom>
        </p:spPr>
      </p:pic>
      <p:sp>
        <p:nvSpPr>
          <p:cNvPr id="5" name="TextBox 4">
            <a:extLst>
              <a:ext uri="{FF2B5EF4-FFF2-40B4-BE49-F238E27FC236}">
                <a16:creationId xmlns:a16="http://schemas.microsoft.com/office/drawing/2014/main" id="{90E6AD7D-A526-881B-4AF2-F114929EB705}"/>
              </a:ext>
            </a:extLst>
          </p:cNvPr>
          <p:cNvSpPr txBox="1"/>
          <p:nvPr/>
        </p:nvSpPr>
        <p:spPr>
          <a:xfrm>
            <a:off x="129540" y="617415"/>
            <a:ext cx="2767914" cy="338554"/>
          </a:xfrm>
          <a:prstGeom prst="rect">
            <a:avLst/>
          </a:prstGeom>
          <a:noFill/>
        </p:spPr>
        <p:txBody>
          <a:bodyPr wrap="square" rtlCol="0">
            <a:spAutoFit/>
          </a:bodyPr>
          <a:lstStyle/>
          <a:p>
            <a:r>
              <a:rPr lang="en-IN" sz="1600" b="1" dirty="0">
                <a:solidFill>
                  <a:srgbClr val="002060"/>
                </a:solidFill>
              </a:rPr>
              <a:t>Code And Output</a:t>
            </a:r>
          </a:p>
        </p:txBody>
      </p:sp>
    </p:spTree>
    <p:extLst>
      <p:ext uri="{BB962C8B-B14F-4D97-AF65-F5344CB8AC3E}">
        <p14:creationId xmlns:p14="http://schemas.microsoft.com/office/powerpoint/2010/main" val="376977538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circle with blue lines&#10;&#10;Description automatically generated">
            <a:extLst>
              <a:ext uri="{FF2B5EF4-FFF2-40B4-BE49-F238E27FC236}">
                <a16:creationId xmlns:a16="http://schemas.microsoft.com/office/drawing/2014/main" id="{5EEFDCE1-5E95-C20B-6AFE-CA698C1F4D16}"/>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50B68ABF-CB41-B545-925A-186648F1761F}"/>
              </a:ext>
            </a:extLst>
          </p:cNvPr>
          <p:cNvSpPr txBox="1">
            <a:spLocks/>
          </p:cNvSpPr>
          <p:nvPr/>
        </p:nvSpPr>
        <p:spPr>
          <a:xfrm>
            <a:off x="1028701" y="2229249"/>
            <a:ext cx="7099436"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rPr>
              <a:t>Lab 20: </a:t>
            </a:r>
            <a:r>
              <a:rPr lang="en-US" sz="1600" b="1" dirty="0">
                <a:solidFill>
                  <a:schemeClr val="tx1"/>
                </a:solidFill>
                <a:hlinkClick r:id="rId4">
                  <a:extLst>
                    <a:ext uri="{A12FA001-AC4F-418D-AE19-62706E023703}">
                      <ahyp:hlinkClr xmlns:ahyp="http://schemas.microsoft.com/office/drawing/2018/hyperlinkcolor" val="tx"/>
                    </a:ext>
                  </a:extLst>
                </a:hlinkClick>
              </a:rPr>
              <a:t>How to apply Animation using JavaScript</a:t>
            </a:r>
            <a:endParaRPr lang="en-US" sz="1600" b="1" dirty="0">
              <a:solidFill>
                <a:schemeClr val="tx1"/>
              </a:solidFill>
            </a:endParaRPr>
          </a:p>
        </p:txBody>
      </p:sp>
    </p:spTree>
    <p:extLst>
      <p:ext uri="{BB962C8B-B14F-4D97-AF65-F5344CB8AC3E}">
        <p14:creationId xmlns:p14="http://schemas.microsoft.com/office/powerpoint/2010/main" val="401415581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0736180-6045-E2A5-689C-262755EE59F8}"/>
              </a:ext>
            </a:extLst>
          </p:cNvPr>
          <p:cNvSpPr txBox="1"/>
          <p:nvPr/>
        </p:nvSpPr>
        <p:spPr>
          <a:xfrm>
            <a:off x="137160" y="1042596"/>
            <a:ext cx="8811491" cy="3616055"/>
          </a:xfrm>
          <a:prstGeom prst="rect">
            <a:avLst/>
          </a:prstGeom>
          <a:noFill/>
        </p:spPr>
        <p:txBody>
          <a:bodyPr wrap="square" lIns="91440" tIns="45720" rIns="91440" bIns="45720" anchor="t">
            <a:spAutoFit/>
          </a:bodyPr>
          <a:lstStyle/>
          <a:p>
            <a:pPr>
              <a:spcBef>
                <a:spcPts val="600"/>
              </a:spcBef>
              <a:buClr>
                <a:srgbClr val="223366"/>
              </a:buClr>
            </a:pPr>
            <a:r>
              <a:rPr lang="en-IN" dirty="0">
                <a:solidFill>
                  <a:schemeClr val="tx1"/>
                </a:solidFill>
                <a:effectLst/>
                <a:latin typeface="+mj-lt"/>
                <a:ea typeface="Times New Roman" panose="02020603050405020304" pitchFamily="18" charset="0"/>
              </a:rPr>
              <a:t>A cookie is a piece of data that is stored on your computer to be accessed by your browser. </a:t>
            </a:r>
          </a:p>
          <a:p>
            <a:pPr marL="173355" indent="-173355">
              <a:spcBef>
                <a:spcPts val="600"/>
              </a:spcBef>
              <a:buClr>
                <a:srgbClr val="223366"/>
              </a:buClr>
              <a:buFont typeface="Arial" panose="020B0604020202020204" pitchFamily="34" charset="0"/>
              <a:buChar char="•"/>
            </a:pPr>
            <a:endParaRPr lang="en-IN" dirty="0">
              <a:solidFill>
                <a:schemeClr val="tx1"/>
              </a:solidFill>
              <a:effectLst/>
              <a:latin typeface="+mj-lt"/>
              <a:ea typeface="Times New Roman" panose="02020603050405020304" pitchFamily="18" charset="0"/>
            </a:endParaRPr>
          </a:p>
          <a:p>
            <a:pPr>
              <a:lnSpc>
                <a:spcPct val="107000"/>
              </a:lnSpc>
              <a:spcBef>
                <a:spcPts val="600"/>
              </a:spcBef>
              <a:spcAft>
                <a:spcPts val="600"/>
              </a:spcAft>
            </a:pPr>
            <a:r>
              <a:rPr lang="en-IN" b="1" kern="100" dirty="0">
                <a:solidFill>
                  <a:schemeClr val="tx1"/>
                </a:solidFill>
                <a:effectLst/>
                <a:latin typeface="+mj-lt"/>
                <a:ea typeface="Times New Roman" panose="02020603050405020304" pitchFamily="18" charset="0"/>
                <a:cs typeface="Shruti" panose="020B0502040204020203" pitchFamily="34" charset="0"/>
              </a:rPr>
              <a:t>Why do you need a Cookie?</a:t>
            </a:r>
          </a:p>
          <a:p>
            <a:pPr marL="173355" indent="-173355">
              <a:spcBef>
                <a:spcPts val="600"/>
              </a:spcBef>
              <a:buClr>
                <a:srgbClr val="223366"/>
              </a:buClr>
              <a:buFont typeface="Arial" panose="020B0604020202020204" pitchFamily="34" charset="0"/>
              <a:buChar char="•"/>
            </a:pPr>
            <a:r>
              <a:rPr lang="en-IN" dirty="0">
                <a:solidFill>
                  <a:schemeClr val="tx1"/>
                </a:solidFill>
                <a:effectLst/>
                <a:latin typeface="+mj-lt"/>
                <a:ea typeface="Calibri" panose="020F0502020204030204" pitchFamily="34" charset="0"/>
              </a:rPr>
              <a:t>The communication between a web browser and a server happens using a stateless protocol named HTTP.</a:t>
            </a:r>
            <a:endParaRPr lang="en-IN" dirty="0">
              <a:solidFill>
                <a:schemeClr val="tx1"/>
              </a:solidFill>
              <a:latin typeface="+mj-lt"/>
              <a:ea typeface="Calibri" panose="020F0502020204030204" pitchFamily="34" charset="0"/>
            </a:endParaRPr>
          </a:p>
          <a:p>
            <a:pPr marL="173355" indent="-173355">
              <a:spcBef>
                <a:spcPts val="600"/>
              </a:spcBef>
              <a:buClr>
                <a:srgbClr val="223366"/>
              </a:buClr>
              <a:buFont typeface="Arial" panose="020B0604020202020204" pitchFamily="34" charset="0"/>
              <a:buChar char="•"/>
            </a:pPr>
            <a:r>
              <a:rPr lang="en-IN" dirty="0">
                <a:solidFill>
                  <a:schemeClr val="tx1"/>
                </a:solidFill>
                <a:effectLst/>
                <a:latin typeface="+mj-lt"/>
                <a:ea typeface="Calibri" panose="020F0502020204030204" pitchFamily="34" charset="0"/>
              </a:rPr>
              <a:t>The stateless protocol treats each request independently.</a:t>
            </a:r>
            <a:r>
              <a:rPr lang="en-IN" dirty="0">
                <a:solidFill>
                  <a:schemeClr val="tx1"/>
                </a:solidFill>
                <a:latin typeface="+mj-lt"/>
                <a:ea typeface="Calibri" panose="020F0502020204030204" pitchFamily="34" charset="0"/>
              </a:rPr>
              <a:t> </a:t>
            </a:r>
          </a:p>
          <a:p>
            <a:pPr marL="173736" indent="-173736">
              <a:spcBef>
                <a:spcPts val="600"/>
              </a:spcBef>
              <a:buClr>
                <a:srgbClr val="223366"/>
              </a:buClr>
              <a:buFont typeface="Arial" panose="020B0604020202020204" pitchFamily="34" charset="0"/>
              <a:buChar char="•"/>
            </a:pPr>
            <a:r>
              <a:rPr lang="en-IN" dirty="0">
                <a:solidFill>
                  <a:schemeClr val="tx1"/>
                </a:solidFill>
                <a:effectLst/>
                <a:latin typeface="+mj-lt"/>
                <a:ea typeface="Calibri" panose="020F0502020204030204" pitchFamily="34" charset="0"/>
              </a:rPr>
              <a:t>So, the server does not keep the data after sending it to the browser.</a:t>
            </a:r>
            <a:r>
              <a:rPr lang="en-IN" dirty="0">
                <a:solidFill>
                  <a:schemeClr val="tx1"/>
                </a:solidFill>
                <a:latin typeface="+mj-lt"/>
                <a:ea typeface="Calibri" panose="020F0502020204030204" pitchFamily="34" charset="0"/>
              </a:rPr>
              <a:t> </a:t>
            </a:r>
          </a:p>
          <a:p>
            <a:pPr marL="173355" indent="-173355">
              <a:spcBef>
                <a:spcPts val="600"/>
              </a:spcBef>
              <a:buClr>
                <a:srgbClr val="223366"/>
              </a:buClr>
              <a:buFont typeface="Arial" panose="020B0604020202020204" pitchFamily="34" charset="0"/>
              <a:buChar char="•"/>
            </a:pPr>
            <a:r>
              <a:rPr lang="en-IN" dirty="0">
                <a:solidFill>
                  <a:schemeClr val="tx1"/>
                </a:solidFill>
                <a:effectLst/>
                <a:latin typeface="+mj-lt"/>
                <a:ea typeface="Calibri" panose="020F0502020204030204" pitchFamily="34" charset="0"/>
              </a:rPr>
              <a:t>But in many situations, the data will be required again. Here come cookies into a picture.</a:t>
            </a:r>
            <a:r>
              <a:rPr lang="en-IN" dirty="0">
                <a:solidFill>
                  <a:schemeClr val="tx1"/>
                </a:solidFill>
                <a:latin typeface="+mj-lt"/>
                <a:ea typeface="Calibri" panose="020F0502020204030204" pitchFamily="34" charset="0"/>
              </a:rPr>
              <a:t> </a:t>
            </a:r>
          </a:p>
          <a:p>
            <a:pPr marL="173355" indent="-173355">
              <a:spcBef>
                <a:spcPts val="600"/>
              </a:spcBef>
              <a:buClr>
                <a:srgbClr val="223366"/>
              </a:buClr>
              <a:buFont typeface="Arial" panose="020B0604020202020204" pitchFamily="34" charset="0"/>
              <a:buChar char="•"/>
            </a:pPr>
            <a:r>
              <a:rPr lang="en-IN" dirty="0">
                <a:solidFill>
                  <a:schemeClr val="tx1"/>
                </a:solidFill>
                <a:effectLst/>
                <a:latin typeface="+mj-lt"/>
                <a:ea typeface="Calibri" panose="020F0502020204030204" pitchFamily="34" charset="0"/>
              </a:rPr>
              <a:t>With cookies, the web browser will not have to communicate with the server each time the data is required.</a:t>
            </a:r>
            <a:endParaRPr lang="en-IN" dirty="0">
              <a:solidFill>
                <a:schemeClr val="tx1"/>
              </a:solidFill>
              <a:latin typeface="+mj-lt"/>
              <a:ea typeface="Calibri" panose="020F0502020204030204" pitchFamily="34" charset="0"/>
            </a:endParaRPr>
          </a:p>
          <a:p>
            <a:pPr marL="173355" indent="-173355">
              <a:spcBef>
                <a:spcPts val="600"/>
              </a:spcBef>
              <a:buClr>
                <a:srgbClr val="223366"/>
              </a:buClr>
              <a:buFont typeface="Arial" panose="020B0604020202020204" pitchFamily="34" charset="0"/>
              <a:buChar char="•"/>
            </a:pPr>
            <a:r>
              <a:rPr lang="en-IN" dirty="0">
                <a:solidFill>
                  <a:schemeClr val="tx1"/>
                </a:solidFill>
                <a:latin typeface="+mj-lt"/>
                <a:ea typeface="Calibri" panose="020F0502020204030204" pitchFamily="34" charset="0"/>
              </a:rPr>
              <a:t> </a:t>
            </a:r>
            <a:r>
              <a:rPr lang="en-IN" dirty="0">
                <a:solidFill>
                  <a:schemeClr val="tx1"/>
                </a:solidFill>
                <a:effectLst/>
                <a:latin typeface="+mj-lt"/>
                <a:ea typeface="Calibri" panose="020F0502020204030204" pitchFamily="34" charset="0"/>
              </a:rPr>
              <a:t>Instead, it can be fetched directly from the computer.</a:t>
            </a:r>
          </a:p>
          <a:p>
            <a:pPr marL="173355" indent="-173355" eaLnBrk="0" fontAlgn="base" hangingPunct="0">
              <a:spcBef>
                <a:spcPts val="600"/>
              </a:spcBef>
              <a:spcAft>
                <a:spcPct val="0"/>
              </a:spcAft>
              <a:buClr>
                <a:srgbClr val="223366"/>
              </a:buClr>
              <a:buFont typeface="Arial" panose="020B0604020202020204" pitchFamily="34" charset="0"/>
              <a:buChar char="•"/>
            </a:pPr>
            <a:r>
              <a:rPr kumimoji="0" lang="en-US" altLang="en-US" b="0" i="0" u="none" strike="noStrike" cap="none" normalizeH="0" baseline="0" dirty="0">
                <a:ln>
                  <a:noFill/>
                </a:ln>
                <a:solidFill>
                  <a:schemeClr val="tx1"/>
                </a:solidFill>
                <a:effectLst/>
                <a:latin typeface="+mj-lt"/>
                <a:ea typeface="Times New Roman" panose="02020603050405020304" pitchFamily="18" charset="0"/>
              </a:rPr>
              <a:t>JavaScript Set </a:t>
            </a:r>
            <a:r>
              <a:rPr lang="en-US" altLang="en-US" dirty="0" err="1">
                <a:solidFill>
                  <a:schemeClr val="tx1"/>
                </a:solidFill>
                <a:latin typeface="+mj-lt"/>
                <a:ea typeface="Times New Roman" panose="02020603050405020304" pitchFamily="18" charset="0"/>
              </a:rPr>
              <a:t>CookieThe</a:t>
            </a:r>
            <a:r>
              <a:rPr lang="en-US" altLang="en-US" dirty="0">
                <a:solidFill>
                  <a:schemeClr val="tx1"/>
                </a:solidFill>
                <a:latin typeface="+mj-lt"/>
                <a:ea typeface="Times New Roman" panose="02020603050405020304" pitchFamily="18" charset="0"/>
              </a:rPr>
              <a:t> trainer</a:t>
            </a:r>
            <a:endParaRPr lang="en-US" altLang="en-US" b="0" i="0" u="none" strike="noStrike" cap="none" normalizeH="0" baseline="0" dirty="0">
              <a:ln>
                <a:noFill/>
              </a:ln>
              <a:solidFill>
                <a:schemeClr val="tx1"/>
              </a:solidFill>
              <a:effectLst/>
              <a:latin typeface="+mj-lt"/>
              <a:ea typeface="Times New Roman" panose="02020603050405020304" pitchFamily="18" charset="0"/>
              <a:cs typeface="Shruti" panose="020B0502040204020203" pitchFamily="34" charset="0"/>
            </a:endParaRPr>
          </a:p>
          <a:p>
            <a:pPr marL="173355" marR="0" lvl="0" indent="-173355"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mj-lt"/>
                <a:ea typeface="Times New Roman" panose="02020603050405020304" pitchFamily="18" charset="0"/>
              </a:rPr>
              <a:t>You can create cookies using a document. cookie property like this.</a:t>
            </a:r>
            <a:endParaRPr lang="en-US" altLang="en-US" b="0" i="0" u="none" strike="noStrike" cap="none" normalizeH="0" baseline="0" dirty="0">
              <a:ln>
                <a:noFill/>
              </a:ln>
              <a:solidFill>
                <a:schemeClr val="tx1"/>
              </a:solidFill>
              <a:effectLst/>
              <a:latin typeface="+mj-lt"/>
              <a:ea typeface="Times New Roman" panose="02020603050405020304" pitchFamily="18" charset="0"/>
            </a:endParaRPr>
          </a:p>
          <a:p>
            <a:pPr marL="173355" marR="0" lvl="0" indent="-173355"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err="1">
                <a:ln>
                  <a:noFill/>
                </a:ln>
                <a:solidFill>
                  <a:schemeClr val="tx1"/>
                </a:solidFill>
                <a:effectLst/>
                <a:latin typeface="+mj-lt"/>
                <a:ea typeface="Times New Roman" panose="02020603050405020304" pitchFamily="18" charset="0"/>
                <a:cs typeface="Arial" panose="020B0604020202020204" pitchFamily="34" charset="0"/>
              </a:rPr>
              <a:t>document.cookie</a:t>
            </a: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 = "</a:t>
            </a:r>
            <a:r>
              <a:rPr kumimoji="0" lang="en-US" altLang="en-US" b="0" i="0" u="none" strike="noStrike" cap="none" normalizeH="0" baseline="0" dirty="0" err="1">
                <a:ln>
                  <a:noFill/>
                </a:ln>
                <a:solidFill>
                  <a:schemeClr val="tx1"/>
                </a:solidFill>
                <a:effectLst/>
                <a:latin typeface="+mj-lt"/>
                <a:ea typeface="Times New Roman" panose="02020603050405020304" pitchFamily="18" charset="0"/>
                <a:cs typeface="Arial" panose="020B0604020202020204" pitchFamily="34" charset="0"/>
              </a:rPr>
              <a:t>cookiename</a:t>
            </a: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a:t>
            </a:r>
            <a:r>
              <a:rPr kumimoji="0" lang="en-US" altLang="en-US" b="0" i="0" u="none" strike="noStrike" cap="none" normalizeH="0" baseline="0" dirty="0" err="1">
                <a:ln>
                  <a:noFill/>
                </a:ln>
                <a:solidFill>
                  <a:schemeClr val="tx1"/>
                </a:solidFill>
                <a:effectLst/>
                <a:latin typeface="+mj-lt"/>
                <a:ea typeface="Times New Roman" panose="02020603050405020304" pitchFamily="18" charset="0"/>
                <a:cs typeface="Arial" panose="020B0604020202020204" pitchFamily="34" charset="0"/>
              </a:rPr>
              <a:t>cookievalue</a:t>
            </a:r>
            <a:r>
              <a:rPr kumimoji="0" lang="en-US" altLang="en-US" b="0" i="0" u="none" strike="noStrike" cap="none" normalizeH="0" baseline="0" dirty="0">
                <a:ln>
                  <a:noFill/>
                </a:ln>
                <a:solidFill>
                  <a:schemeClr val="tx1"/>
                </a:solidFill>
                <a:effectLst/>
                <a:latin typeface="+mj-lt"/>
                <a:ea typeface="Times New Roman" panose="02020603050405020304" pitchFamily="18" charset="0"/>
                <a:cs typeface="Arial" panose="020B0604020202020204" pitchFamily="34" charset="0"/>
              </a:rPr>
              <a:t>"</a:t>
            </a:r>
            <a:r>
              <a:rPr kumimoji="0" lang="en-US" altLang="en-US" b="0" i="0" u="none" strike="noStrike" cap="none" normalizeH="0" baseline="0" dirty="0">
                <a:ln>
                  <a:noFill/>
                </a:ln>
                <a:solidFill>
                  <a:schemeClr val="tx1"/>
                </a:solidFill>
                <a:effectLst/>
                <a:latin typeface="+mj-lt"/>
              </a:rPr>
              <a:t> </a:t>
            </a:r>
            <a:endParaRPr lang="en-US" altLang="en-US" b="0" i="0" u="none" strike="noStrike" cap="none" normalizeH="0" baseline="0" dirty="0">
              <a:ln>
                <a:noFill/>
              </a:ln>
              <a:solidFill>
                <a:schemeClr val="tx1"/>
              </a:solidFill>
              <a:effectLst/>
              <a:latin typeface="+mj-lt"/>
            </a:endParaRPr>
          </a:p>
        </p:txBody>
      </p:sp>
      <p:sp>
        <p:nvSpPr>
          <p:cNvPr id="2" name="TextBox 1">
            <a:extLst>
              <a:ext uri="{FF2B5EF4-FFF2-40B4-BE49-F238E27FC236}">
                <a16:creationId xmlns:a16="http://schemas.microsoft.com/office/drawing/2014/main" id="{6AE03DC5-43C3-0F32-AB41-109F0056469D}"/>
              </a:ext>
            </a:extLst>
          </p:cNvPr>
          <p:cNvSpPr txBox="1"/>
          <p:nvPr/>
        </p:nvSpPr>
        <p:spPr>
          <a:xfrm>
            <a:off x="129540" y="617415"/>
            <a:ext cx="2767914" cy="338554"/>
          </a:xfrm>
          <a:prstGeom prst="rect">
            <a:avLst/>
          </a:prstGeom>
          <a:noFill/>
        </p:spPr>
        <p:txBody>
          <a:bodyPr wrap="square" rtlCol="0">
            <a:spAutoFit/>
          </a:bodyPr>
          <a:lstStyle/>
          <a:p>
            <a:r>
              <a:rPr lang="en-IN" sz="1600" b="1" dirty="0">
                <a:solidFill>
                  <a:srgbClr val="002060"/>
                </a:solidFill>
              </a:rPr>
              <a:t>What are Cookies?</a:t>
            </a:r>
          </a:p>
        </p:txBody>
      </p:sp>
    </p:spTree>
    <p:extLst>
      <p:ext uri="{BB962C8B-B14F-4D97-AF65-F5344CB8AC3E}">
        <p14:creationId xmlns:p14="http://schemas.microsoft.com/office/powerpoint/2010/main" val="125198538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D7AB25-F195-D28C-E7F6-C182AD4EEF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509" y="954714"/>
            <a:ext cx="7533374" cy="3736470"/>
          </a:xfrm>
          <a:prstGeom prst="rect">
            <a:avLst/>
          </a:prstGeom>
        </p:spPr>
      </p:pic>
      <p:pic>
        <p:nvPicPr>
          <p:cNvPr id="4" name="Picture 3">
            <a:extLst>
              <a:ext uri="{FF2B5EF4-FFF2-40B4-BE49-F238E27FC236}">
                <a16:creationId xmlns:a16="http://schemas.microsoft.com/office/drawing/2014/main" id="{2600235E-AC1A-A2EB-A280-47759979F9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3516" y="1992863"/>
            <a:ext cx="2803929" cy="748825"/>
          </a:xfrm>
          <a:prstGeom prst="rect">
            <a:avLst/>
          </a:prstGeom>
        </p:spPr>
      </p:pic>
      <p:pic>
        <p:nvPicPr>
          <p:cNvPr id="5" name="Picture 4">
            <a:extLst>
              <a:ext uri="{FF2B5EF4-FFF2-40B4-BE49-F238E27FC236}">
                <a16:creationId xmlns:a16="http://schemas.microsoft.com/office/drawing/2014/main" id="{4CA0208D-3ACB-CFD1-267A-598DBBFBB5D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31160" y="2937868"/>
            <a:ext cx="2748641" cy="970534"/>
          </a:xfrm>
          <a:prstGeom prst="rect">
            <a:avLst/>
          </a:prstGeom>
        </p:spPr>
      </p:pic>
      <p:pic>
        <p:nvPicPr>
          <p:cNvPr id="6" name="Picture 5">
            <a:extLst>
              <a:ext uri="{FF2B5EF4-FFF2-40B4-BE49-F238E27FC236}">
                <a16:creationId xmlns:a16="http://schemas.microsoft.com/office/drawing/2014/main" id="{40726FBD-295F-526B-B304-57337E8EFC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31160" y="4104581"/>
            <a:ext cx="2748641" cy="674427"/>
          </a:xfrm>
          <a:prstGeom prst="rect">
            <a:avLst/>
          </a:prstGeom>
        </p:spPr>
      </p:pic>
      <p:sp>
        <p:nvSpPr>
          <p:cNvPr id="7" name="TextBox 6">
            <a:extLst>
              <a:ext uri="{FF2B5EF4-FFF2-40B4-BE49-F238E27FC236}">
                <a16:creationId xmlns:a16="http://schemas.microsoft.com/office/drawing/2014/main" id="{6B9EAFA1-7C7E-A706-C844-6DFBBDC6E731}"/>
              </a:ext>
            </a:extLst>
          </p:cNvPr>
          <p:cNvSpPr txBox="1"/>
          <p:nvPr/>
        </p:nvSpPr>
        <p:spPr>
          <a:xfrm>
            <a:off x="129540" y="617415"/>
            <a:ext cx="2767914" cy="338554"/>
          </a:xfrm>
          <a:prstGeom prst="rect">
            <a:avLst/>
          </a:prstGeom>
          <a:noFill/>
        </p:spPr>
        <p:txBody>
          <a:bodyPr wrap="square" lIns="91440" tIns="45720" rIns="91440" bIns="45720" rtlCol="0" anchor="t">
            <a:spAutoFit/>
          </a:bodyPr>
          <a:lstStyle/>
          <a:p>
            <a:r>
              <a:rPr lang="en-IN" sz="1600" b="1" dirty="0">
                <a:solidFill>
                  <a:srgbClr val="002060"/>
                </a:solidFill>
              </a:rPr>
              <a:t>Code And Output</a:t>
            </a:r>
          </a:p>
        </p:txBody>
      </p:sp>
    </p:spTree>
    <p:extLst>
      <p:ext uri="{BB962C8B-B14F-4D97-AF65-F5344CB8AC3E}">
        <p14:creationId xmlns:p14="http://schemas.microsoft.com/office/powerpoint/2010/main" val="157386930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EECA4381-C1F2-C6F1-FE90-31738887DA13}"/>
              </a:ext>
            </a:extLst>
          </p:cNvPr>
          <p:cNvSpPr>
            <a:spLocks noChangeArrowheads="1"/>
          </p:cNvSpPr>
          <p:nvPr/>
        </p:nvSpPr>
        <p:spPr bwMode="auto">
          <a:xfrm>
            <a:off x="137160" y="920269"/>
            <a:ext cx="8542020" cy="2492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a:t>
            </a:r>
            <a:r>
              <a:rPr kumimoji="0" lang="en-US" altLang="en-US"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sessionStorage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object stores data only for a session. </a:t>
            </a:r>
            <a:endParaRPr lang="en-US" altLang="en-US" dirty="0">
              <a:latin typeface="Arial" panose="020B0604020202020204" pitchFamily="34" charset="0"/>
              <a:ea typeface="Times New Roman" panose="02020603050405020304" pitchFamily="18" charset="0"/>
              <a:cs typeface="Arial" panose="020B0604020202020204"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It means that the data stored in the </a:t>
            </a:r>
            <a:r>
              <a:rPr kumimoji="0" lang="en-US" altLang="en-US"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sessionStorage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will be deleted when the browser is closed.</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 page session lasts as long as the web browser is open and survives over the page refresh.</a:t>
            </a:r>
            <a:endParaRPr lang="en-US" altLang="en-US" dirty="0">
              <a:latin typeface="Arial" panose="020B0604020202020204" pitchFamily="34" charset="0"/>
              <a:ea typeface="Times New Roman" panose="02020603050405020304" pitchFamily="18" charset="0"/>
              <a:cs typeface="Arial" panose="020B0604020202020204"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When you open a page in a new tab or window, the web browser creates a new session.</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If you open multiple tabs or windows with the same URL, the web browser creates a separate </a:t>
            </a:r>
            <a:r>
              <a:rPr kumimoji="0" lang="en-US" altLang="en-US"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sessionStorage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for each tab or window.</a:t>
            </a:r>
            <a:endParaRPr lang="en-US" altLang="en-US" dirty="0">
              <a:latin typeface="Arial" panose="020B0604020202020204" pitchFamily="34" charset="0"/>
              <a:ea typeface="Times New Roman" panose="02020603050405020304" pitchFamily="18" charset="0"/>
              <a:cs typeface="Arial" panose="020B0604020202020204" pitchFamily="34"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So data stored in one web browser tab cannot be accessible in another tab.</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173736" marR="0" lvl="0" indent="-173736" algn="l" defTabSz="914400" rtl="0" eaLnBrk="0" fontAlgn="base" latinLnBrk="0" hangingPunct="0">
              <a:lnSpc>
                <a:spcPct val="100000"/>
              </a:lnSpc>
              <a:spcBef>
                <a:spcPts val="600"/>
              </a:spcBef>
              <a:spcAft>
                <a:spcPct val="0"/>
              </a:spcAft>
              <a:buClr>
                <a:srgbClr val="223366"/>
              </a:buClr>
              <a:buSzTx/>
              <a:buFont typeface="Arial" panose="020B0604020202020204" pitchFamily="34" charset="0"/>
              <a:buChar char="•"/>
              <a:tabLst/>
            </a:pP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When you close a tab or window, the web browser ends the session and clears data in the </a:t>
            </a:r>
            <a:r>
              <a:rPr kumimoji="0" lang="en-US" altLang="en-US" b="0" i="0" u="none" strike="noStrike" cap="none" normalizeH="0" baseline="0" dirty="0" err="1">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sessionStorage</a:t>
            </a:r>
            <a:r>
              <a:rPr kumimoji="0" lang="en-US" altLang="en-US"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D98EDE0A-50AD-89DF-9810-F469AD72EB6A}"/>
              </a:ext>
            </a:extLst>
          </p:cNvPr>
          <p:cNvSpPr txBox="1"/>
          <p:nvPr/>
        </p:nvSpPr>
        <p:spPr>
          <a:xfrm>
            <a:off x="129540" y="617415"/>
            <a:ext cx="2767914" cy="338554"/>
          </a:xfrm>
          <a:prstGeom prst="rect">
            <a:avLst/>
          </a:prstGeom>
          <a:noFill/>
        </p:spPr>
        <p:txBody>
          <a:bodyPr wrap="square" rtlCol="0">
            <a:spAutoFit/>
          </a:bodyPr>
          <a:lstStyle/>
          <a:p>
            <a:r>
              <a:rPr lang="en-IN" sz="1600" b="1" dirty="0">
                <a:solidFill>
                  <a:srgbClr val="002060"/>
                </a:solidFill>
              </a:rPr>
              <a:t>Session</a:t>
            </a:r>
          </a:p>
        </p:txBody>
      </p:sp>
    </p:spTree>
    <p:extLst>
      <p:ext uri="{BB962C8B-B14F-4D97-AF65-F5344CB8AC3E}">
        <p14:creationId xmlns:p14="http://schemas.microsoft.com/office/powerpoint/2010/main" val="316989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745F05-42DB-34E4-57F8-D009B8C4CA0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8320" y="1241775"/>
            <a:ext cx="6343300" cy="2856722"/>
          </a:xfrm>
          <a:prstGeom prst="rect">
            <a:avLst/>
          </a:prstGeom>
        </p:spPr>
      </p:pic>
      <p:pic>
        <p:nvPicPr>
          <p:cNvPr id="4" name="Picture 3">
            <a:extLst>
              <a:ext uri="{FF2B5EF4-FFF2-40B4-BE49-F238E27FC236}">
                <a16:creationId xmlns:a16="http://schemas.microsoft.com/office/drawing/2014/main" id="{46FA2C55-BF8D-DA29-ECEE-BD4164AFB7F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23363" y="1614637"/>
            <a:ext cx="2287472" cy="2073440"/>
          </a:xfrm>
          <a:prstGeom prst="rect">
            <a:avLst/>
          </a:prstGeom>
        </p:spPr>
      </p:pic>
      <p:sp>
        <p:nvSpPr>
          <p:cNvPr id="5" name="TextBox 4">
            <a:extLst>
              <a:ext uri="{FF2B5EF4-FFF2-40B4-BE49-F238E27FC236}">
                <a16:creationId xmlns:a16="http://schemas.microsoft.com/office/drawing/2014/main" id="{FA77F10F-2549-F8D8-8F4F-6A09413C15C6}"/>
              </a:ext>
            </a:extLst>
          </p:cNvPr>
          <p:cNvSpPr txBox="1"/>
          <p:nvPr/>
        </p:nvSpPr>
        <p:spPr>
          <a:xfrm>
            <a:off x="129540" y="614719"/>
            <a:ext cx="3937687" cy="338554"/>
          </a:xfrm>
          <a:prstGeom prst="rect">
            <a:avLst/>
          </a:prstGeom>
          <a:noFill/>
        </p:spPr>
        <p:txBody>
          <a:bodyPr wrap="square" rtlCol="0">
            <a:spAutoFit/>
          </a:bodyPr>
          <a:lstStyle/>
          <a:p>
            <a:r>
              <a:rPr lang="en-IN" sz="1600" b="1" dirty="0">
                <a:solidFill>
                  <a:srgbClr val="002060"/>
                </a:solidFill>
              </a:rPr>
              <a:t>Code and Output</a:t>
            </a:r>
          </a:p>
        </p:txBody>
      </p:sp>
    </p:spTree>
    <p:extLst>
      <p:ext uri="{BB962C8B-B14F-4D97-AF65-F5344CB8AC3E}">
        <p14:creationId xmlns:p14="http://schemas.microsoft.com/office/powerpoint/2010/main" val="31490496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circle with blue lines&#10;&#10;Description automatically generated">
            <a:extLst>
              <a:ext uri="{FF2B5EF4-FFF2-40B4-BE49-F238E27FC236}">
                <a16:creationId xmlns:a16="http://schemas.microsoft.com/office/drawing/2014/main" id="{788B699E-45FF-8E43-F7D7-ACA5028793AD}"/>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4997C1AE-184E-0D19-8677-EE332607E758}"/>
              </a:ext>
            </a:extLst>
          </p:cNvPr>
          <p:cNvSpPr txBox="1">
            <a:spLocks/>
          </p:cNvSpPr>
          <p:nvPr/>
        </p:nvSpPr>
        <p:spPr>
          <a:xfrm>
            <a:off x="1028701" y="2229249"/>
            <a:ext cx="7099436"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rPr>
              <a:t>Lab 21: </a:t>
            </a:r>
            <a:r>
              <a:rPr lang="en-US" sz="1600" b="1" dirty="0">
                <a:solidFill>
                  <a:schemeClr val="tx1"/>
                </a:solidFill>
                <a:hlinkClick r:id="rId4">
                  <a:extLst>
                    <a:ext uri="{A12FA001-AC4F-418D-AE19-62706E023703}">
                      <ahyp:hlinkClr xmlns:ahyp="http://schemas.microsoft.com/office/drawing/2018/hyperlinkcolor" val="tx"/>
                    </a:ext>
                  </a:extLst>
                </a:hlinkClick>
              </a:rPr>
              <a:t>Session and Cookie Management using JavaScript</a:t>
            </a:r>
            <a:endParaRPr lang="en-US" sz="1600" b="1" dirty="0">
              <a:solidFill>
                <a:schemeClr val="tx1"/>
              </a:solidFill>
            </a:endParaRPr>
          </a:p>
        </p:txBody>
      </p:sp>
    </p:spTree>
    <p:extLst>
      <p:ext uri="{BB962C8B-B14F-4D97-AF65-F5344CB8AC3E}">
        <p14:creationId xmlns:p14="http://schemas.microsoft.com/office/powerpoint/2010/main" val="2715486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91C97-8DFC-49F6-AC67-B2CED096D166}"/>
              </a:ext>
            </a:extLst>
          </p:cNvPr>
          <p:cNvSpPr>
            <a:spLocks noGrp="1"/>
          </p:cNvSpPr>
          <p:nvPr>
            <p:ph type="title" idx="4294967295"/>
          </p:nvPr>
        </p:nvSpPr>
        <p:spPr>
          <a:xfrm>
            <a:off x="137160" y="620713"/>
            <a:ext cx="5603875" cy="288925"/>
          </a:xfrm>
        </p:spPr>
        <p:txBody>
          <a:bodyPr>
            <a:noAutofit/>
          </a:bodyPr>
          <a:lstStyle/>
          <a:p>
            <a:r>
              <a:rPr lang="en-US" sz="1600" b="1" dirty="0">
                <a:solidFill>
                  <a:srgbClr val="002060"/>
                </a:solidFill>
                <a:latin typeface="Arial"/>
                <a:cs typeface="Arial"/>
              </a:rPr>
              <a:t>What is a Web Page?</a:t>
            </a:r>
            <a:endParaRPr lang="en-US" sz="1600" dirty="0">
              <a:latin typeface="Arial"/>
              <a:cs typeface="Arial"/>
            </a:endParaRPr>
          </a:p>
        </p:txBody>
      </p:sp>
      <p:sp>
        <p:nvSpPr>
          <p:cNvPr id="3" name="Footer Placeholder 2">
            <a:extLst>
              <a:ext uri="{FF2B5EF4-FFF2-40B4-BE49-F238E27FC236}">
                <a16:creationId xmlns:a16="http://schemas.microsoft.com/office/drawing/2014/main" id="{D1C8C6B7-7B8B-480C-92E7-AD8B0F327561}"/>
              </a:ext>
            </a:extLst>
          </p:cNvPr>
          <p:cNvSpPr>
            <a:spLocks noGrp="1"/>
          </p:cNvSpPr>
          <p:nvPr>
            <p:ph type="ftr" sz="quarter" idx="4294967295"/>
          </p:nvPr>
        </p:nvSpPr>
        <p:spPr>
          <a:xfrm>
            <a:off x="0" y="0"/>
            <a:ext cx="0" cy="0"/>
          </a:xfrm>
        </p:spPr>
        <p:txBody>
          <a:bodyPr/>
          <a:lstStyle/>
          <a:p>
            <a:endParaRPr lang="en-US" dirty="0"/>
          </a:p>
          <a:p>
            <a:endParaRPr lang="en-IN" dirty="0"/>
          </a:p>
          <a:p>
            <a:endParaRPr lang="en-IN" dirty="0"/>
          </a:p>
          <a:p>
            <a:endParaRPr lang="en-IN" dirty="0"/>
          </a:p>
          <a:p>
            <a:endParaRPr lang="en-IN" dirty="0"/>
          </a:p>
        </p:txBody>
      </p:sp>
      <p:sp>
        <p:nvSpPr>
          <p:cNvPr id="6" name="TextBox 5">
            <a:extLst>
              <a:ext uri="{FF2B5EF4-FFF2-40B4-BE49-F238E27FC236}">
                <a16:creationId xmlns:a16="http://schemas.microsoft.com/office/drawing/2014/main" id="{2A67B466-0CD3-4423-BC0C-8A8929FEECDC}"/>
              </a:ext>
            </a:extLst>
          </p:cNvPr>
          <p:cNvSpPr txBox="1"/>
          <p:nvPr/>
        </p:nvSpPr>
        <p:spPr>
          <a:xfrm>
            <a:off x="162367" y="1055370"/>
            <a:ext cx="8615123" cy="500137"/>
          </a:xfrm>
          <a:prstGeom prst="rect">
            <a:avLst/>
          </a:prstGeom>
          <a:noFill/>
        </p:spPr>
        <p:txBody>
          <a:bodyPr wrap="square" lIns="68580" tIns="34290" rIns="68580" bIns="34290" rtlCol="0" anchor="t">
            <a:spAutoFit/>
          </a:bodyPr>
          <a:lstStyle/>
          <a:p>
            <a:pPr marL="182880" indent="-182880">
              <a:buClr>
                <a:srgbClr val="213163"/>
              </a:buClr>
              <a:buFont typeface="Arial" panose="020B0604020202020204" pitchFamily="34" charset="0"/>
              <a:buChar char="•"/>
            </a:pPr>
            <a:r>
              <a:rPr lang="en-US" dirty="0">
                <a:ea typeface="+mn-lt"/>
                <a:cs typeface="+mn-lt"/>
              </a:rPr>
              <a:t>A web page can contain huge information including text, graphics, audio, video, and hyperlinks.</a:t>
            </a:r>
          </a:p>
          <a:p>
            <a:pPr marL="182880" indent="-182880">
              <a:buClr>
                <a:srgbClr val="213163"/>
              </a:buClr>
              <a:buFont typeface="Arial" panose="020B0604020202020204" pitchFamily="34" charset="0"/>
              <a:buChar char="•"/>
            </a:pPr>
            <a:r>
              <a:rPr lang="en-US" dirty="0">
                <a:ea typeface="+mn-lt"/>
                <a:cs typeface="+mn-lt"/>
              </a:rPr>
              <a:t>These hyperlinks are the link to other web pages. </a:t>
            </a:r>
            <a:endParaRPr lang="en-US" dirty="0">
              <a:cs typeface="Calibri"/>
            </a:endParaRPr>
          </a:p>
        </p:txBody>
      </p:sp>
      <p:pic>
        <p:nvPicPr>
          <p:cNvPr id="5" name="Picture 7" descr="Graphical user interface, text, application, email&#10;&#10;Description automatically generated">
            <a:extLst>
              <a:ext uri="{FF2B5EF4-FFF2-40B4-BE49-F238E27FC236}">
                <a16:creationId xmlns:a16="http://schemas.microsoft.com/office/drawing/2014/main" id="{9CBCF398-1C80-42FE-9234-D49F7F2477F0}"/>
              </a:ext>
            </a:extLst>
          </p:cNvPr>
          <p:cNvPicPr>
            <a:picLocks noChangeAspect="1"/>
          </p:cNvPicPr>
          <p:nvPr/>
        </p:nvPicPr>
        <p:blipFill>
          <a:blip r:embed="rId3"/>
          <a:stretch>
            <a:fillRect/>
          </a:stretch>
        </p:blipFill>
        <p:spPr>
          <a:xfrm>
            <a:off x="1499918" y="1871818"/>
            <a:ext cx="6144164" cy="2062118"/>
          </a:xfrm>
          <a:prstGeom prst="rect">
            <a:avLst/>
          </a:prstGeom>
        </p:spPr>
      </p:pic>
      <p:sp>
        <p:nvSpPr>
          <p:cNvPr id="8" name="TextBox 7">
            <a:extLst>
              <a:ext uri="{FF2B5EF4-FFF2-40B4-BE49-F238E27FC236}">
                <a16:creationId xmlns:a16="http://schemas.microsoft.com/office/drawing/2014/main" id="{C8BC921F-1615-207E-977B-E81859C741FC}"/>
              </a:ext>
            </a:extLst>
          </p:cNvPr>
          <p:cNvSpPr txBox="1"/>
          <p:nvPr/>
        </p:nvSpPr>
        <p:spPr>
          <a:xfrm>
            <a:off x="690890" y="4640765"/>
            <a:ext cx="748603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https://developer.mozilla.org/enUS/docs/Learn/Commonquestion/Pagessitesserversandsearchengines</a:t>
            </a:r>
            <a:endParaRPr lang="en-US" sz="1200" dirty="0">
              <a:solidFill>
                <a:srgbClr val="0000FF"/>
              </a:solidFill>
            </a:endParaRPr>
          </a:p>
        </p:txBody>
      </p:sp>
      <p:sp>
        <p:nvSpPr>
          <p:cNvPr id="9" name="TextBox 8">
            <a:extLst>
              <a:ext uri="{FF2B5EF4-FFF2-40B4-BE49-F238E27FC236}">
                <a16:creationId xmlns:a16="http://schemas.microsoft.com/office/drawing/2014/main" id="{491BAD3E-FC13-1637-FC39-A5451E380928}"/>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4" name="Straight Connector 3">
            <a:extLst>
              <a:ext uri="{FF2B5EF4-FFF2-40B4-BE49-F238E27FC236}">
                <a16:creationId xmlns:a16="http://schemas.microsoft.com/office/drawing/2014/main" id="{D1465CEE-1961-80B2-D845-67889391DA85}"/>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15648821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978E0-7E6A-4A1D-2490-7542A29F966F}"/>
              </a:ext>
            </a:extLst>
          </p:cNvPr>
          <p:cNvSpPr>
            <a:spLocks noGrp="1"/>
          </p:cNvSpPr>
          <p:nvPr>
            <p:ph type="title"/>
          </p:nvPr>
        </p:nvSpPr>
        <p:spPr>
          <a:xfrm>
            <a:off x="127699" y="569923"/>
            <a:ext cx="3872801" cy="490256"/>
          </a:xfrm>
        </p:spPr>
        <p:txBody>
          <a:bodyPr/>
          <a:lstStyle/>
          <a:p>
            <a:r>
              <a:rPr lang="en-IN" sz="1600" b="1" dirty="0">
                <a:solidFill>
                  <a:srgbClr val="213163"/>
                </a:solidFill>
              </a:rPr>
              <a:t>Summary</a:t>
            </a:r>
          </a:p>
        </p:txBody>
      </p:sp>
      <p:sp>
        <p:nvSpPr>
          <p:cNvPr id="5" name="TextBox 4">
            <a:extLst>
              <a:ext uri="{FF2B5EF4-FFF2-40B4-BE49-F238E27FC236}">
                <a16:creationId xmlns:a16="http://schemas.microsoft.com/office/drawing/2014/main" id="{5679CEDB-B591-5E25-8891-E474F2EA4CD4}"/>
              </a:ext>
            </a:extLst>
          </p:cNvPr>
          <p:cNvSpPr txBox="1"/>
          <p:nvPr/>
        </p:nvSpPr>
        <p:spPr>
          <a:xfrm>
            <a:off x="138276" y="1049091"/>
            <a:ext cx="5005226"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82880" indent="-182880">
              <a:buClr>
                <a:srgbClr val="213163"/>
              </a:buClr>
              <a:buFont typeface="Arial" panose="020B0604020202020204" pitchFamily="34" charset="0"/>
              <a:buChar char="•"/>
            </a:pPr>
            <a:r>
              <a:rPr lang="en-GB" dirty="0"/>
              <a:t>Understood about Model parameters and Hyperparameters, and</a:t>
            </a:r>
            <a:endParaRPr lang="en-US" dirty="0"/>
          </a:p>
          <a:p>
            <a:pPr marL="182880" indent="-182880">
              <a:buClr>
                <a:srgbClr val="213163"/>
              </a:buClr>
              <a:buFont typeface="Arial" panose="020B0604020202020204" pitchFamily="34" charset="0"/>
              <a:buChar char="•"/>
            </a:pPr>
            <a:endParaRPr lang="en-GB" dirty="0"/>
          </a:p>
          <a:p>
            <a:pPr marL="182880" indent="-182880">
              <a:buClr>
                <a:srgbClr val="213163"/>
              </a:buClr>
              <a:buFont typeface="Arial" panose="020B0604020202020204" pitchFamily="34" charset="0"/>
              <a:buChar char="•"/>
            </a:pPr>
            <a:r>
              <a:rPr lang="en-GB" dirty="0"/>
              <a:t>Hyperparameter optimization using Grid Search &amp; Random Search</a:t>
            </a:r>
            <a:endParaRPr lang="en-US" dirty="0"/>
          </a:p>
        </p:txBody>
      </p:sp>
      <p:pic>
        <p:nvPicPr>
          <p:cNvPr id="4" name="Picture 5" descr="A pencil on a paper&#10;&#10;Description automatically generated">
            <a:extLst>
              <a:ext uri="{FF2B5EF4-FFF2-40B4-BE49-F238E27FC236}">
                <a16:creationId xmlns:a16="http://schemas.microsoft.com/office/drawing/2014/main" id="{6F7C2C97-CC10-1EF3-A828-7DCFA9D33E77}"/>
              </a:ext>
            </a:extLst>
          </p:cNvPr>
          <p:cNvPicPr>
            <a:picLocks noChangeAspect="1"/>
          </p:cNvPicPr>
          <p:nvPr/>
        </p:nvPicPr>
        <p:blipFill>
          <a:blip r:embed="rId3"/>
          <a:stretch>
            <a:fillRect/>
          </a:stretch>
        </p:blipFill>
        <p:spPr>
          <a:xfrm>
            <a:off x="5748338" y="926268"/>
            <a:ext cx="3100387" cy="3084590"/>
          </a:xfrm>
          <a:prstGeom prst="rect">
            <a:avLst/>
          </a:prstGeom>
        </p:spPr>
      </p:pic>
    </p:spTree>
    <p:extLst>
      <p:ext uri="{BB962C8B-B14F-4D97-AF65-F5344CB8AC3E}">
        <p14:creationId xmlns:p14="http://schemas.microsoft.com/office/powerpoint/2010/main" val="80302580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63E74-62D5-48A1-8C7F-1DB9D0830032}"/>
              </a:ext>
            </a:extLst>
          </p:cNvPr>
          <p:cNvSpPr>
            <a:spLocks noGrp="1"/>
          </p:cNvSpPr>
          <p:nvPr>
            <p:ph type="title"/>
          </p:nvPr>
        </p:nvSpPr>
        <p:spPr>
          <a:xfrm>
            <a:off x="130855" y="568014"/>
            <a:ext cx="2402665" cy="458350"/>
          </a:xfrm>
        </p:spPr>
        <p:txBody>
          <a:bodyPr/>
          <a:lstStyle/>
          <a:p>
            <a:r>
              <a:rPr lang="en-US" sz="1600" b="1" dirty="0">
                <a:solidFill>
                  <a:srgbClr val="213163"/>
                </a:solidFill>
              </a:rPr>
              <a:t>Quiz</a:t>
            </a:r>
            <a:r>
              <a:rPr lang="en-US" sz="1600" dirty="0">
                <a:solidFill>
                  <a:srgbClr val="213163"/>
                </a:solidFill>
              </a:rPr>
              <a:t> </a:t>
            </a:r>
          </a:p>
          <a:p>
            <a:endParaRPr lang="en-US" dirty="0">
              <a:solidFill>
                <a:srgbClr val="213163"/>
              </a:solidFill>
            </a:endParaRPr>
          </a:p>
        </p:txBody>
      </p:sp>
      <p:sp>
        <p:nvSpPr>
          <p:cNvPr id="3" name="Text Placeholder 2">
            <a:extLst>
              <a:ext uri="{FF2B5EF4-FFF2-40B4-BE49-F238E27FC236}">
                <a16:creationId xmlns:a16="http://schemas.microsoft.com/office/drawing/2014/main" id="{17EFE50F-7D40-A3D5-9727-55E0393C36E5}"/>
              </a:ext>
            </a:extLst>
          </p:cNvPr>
          <p:cNvSpPr>
            <a:spLocks noGrp="1"/>
          </p:cNvSpPr>
          <p:nvPr>
            <p:ph type="body" idx="1"/>
          </p:nvPr>
        </p:nvSpPr>
        <p:spPr>
          <a:xfrm>
            <a:off x="4463" y="994174"/>
            <a:ext cx="5558137" cy="2181104"/>
          </a:xfrm>
        </p:spPr>
        <p:txBody>
          <a:bodyPr/>
          <a:lstStyle/>
          <a:p>
            <a:pPr marL="139700" indent="0">
              <a:buNone/>
            </a:pPr>
            <a:r>
              <a:rPr lang="en-US" b="1" dirty="0">
                <a:solidFill>
                  <a:srgbClr val="222222"/>
                </a:solidFill>
                <a:ea typeface="Verdana"/>
              </a:rPr>
              <a:t>1. Which of the following is an example of a dimensionality reduction technique?</a:t>
            </a:r>
            <a:endParaRPr lang="en-US" dirty="0"/>
          </a:p>
          <a:p>
            <a:pPr marL="139700" indent="0">
              <a:lnSpc>
                <a:spcPct val="114999"/>
              </a:lnSpc>
              <a:buNone/>
            </a:pPr>
            <a:endParaRPr lang="en-US" dirty="0">
              <a:solidFill>
                <a:srgbClr val="222222"/>
              </a:solidFill>
              <a:ea typeface="Verdana"/>
            </a:endParaRPr>
          </a:p>
          <a:p>
            <a:pPr marL="482600" indent="-342900">
              <a:lnSpc>
                <a:spcPct val="114999"/>
              </a:lnSpc>
              <a:buFont typeface="+mj-lt"/>
              <a:buAutoNum type="alphaLcParenR"/>
            </a:pPr>
            <a:r>
              <a:rPr lang="en-US" dirty="0">
                <a:solidFill>
                  <a:srgbClr val="222222"/>
                </a:solidFill>
                <a:ea typeface="Verdana"/>
              </a:rPr>
              <a:t>Principal component analysis (PCA)</a:t>
            </a:r>
          </a:p>
          <a:p>
            <a:pPr marL="482600" indent="-342900">
              <a:lnSpc>
                <a:spcPct val="114999"/>
              </a:lnSpc>
              <a:buFont typeface="+mj-lt"/>
              <a:buAutoNum type="alphaLcParenR"/>
            </a:pPr>
            <a:r>
              <a:rPr lang="en-US" dirty="0">
                <a:solidFill>
                  <a:srgbClr val="222222"/>
                </a:solidFill>
                <a:ea typeface="Verdana"/>
              </a:rPr>
              <a:t>Support vector machine (SVM)</a:t>
            </a:r>
          </a:p>
          <a:p>
            <a:pPr marL="482600" indent="-342900">
              <a:lnSpc>
                <a:spcPct val="114999"/>
              </a:lnSpc>
              <a:buFont typeface="+mj-lt"/>
              <a:buAutoNum type="alphaLcParenR"/>
            </a:pPr>
            <a:r>
              <a:rPr lang="en-US" dirty="0">
                <a:solidFill>
                  <a:srgbClr val="222222"/>
                </a:solidFill>
                <a:ea typeface="Verdana"/>
              </a:rPr>
              <a:t>K-nearest neighbors (KNN)</a:t>
            </a:r>
          </a:p>
          <a:p>
            <a:pPr marL="482600" indent="-342900">
              <a:lnSpc>
                <a:spcPct val="114999"/>
              </a:lnSpc>
              <a:buFont typeface="+mj-lt"/>
              <a:buAutoNum type="alphaLcParenR"/>
            </a:pPr>
            <a:r>
              <a:rPr lang="en-US" dirty="0">
                <a:solidFill>
                  <a:srgbClr val="222222"/>
                </a:solidFill>
                <a:ea typeface="Verdana"/>
              </a:rPr>
              <a:t>AdaBoost</a:t>
            </a:r>
          </a:p>
        </p:txBody>
      </p:sp>
      <p:sp>
        <p:nvSpPr>
          <p:cNvPr id="4" name="Rectangle 3">
            <a:extLst>
              <a:ext uri="{FF2B5EF4-FFF2-40B4-BE49-F238E27FC236}">
                <a16:creationId xmlns:a16="http://schemas.microsoft.com/office/drawing/2014/main" id="{E524790A-7308-2F72-AC6C-5341952DB964}"/>
              </a:ext>
            </a:extLst>
          </p:cNvPr>
          <p:cNvSpPr/>
          <p:nvPr/>
        </p:nvSpPr>
        <p:spPr>
          <a:xfrm>
            <a:off x="228599" y="4240160"/>
            <a:ext cx="8492067" cy="579490"/>
          </a:xfrm>
          <a:prstGeom prst="rect">
            <a:avLst/>
          </a:prstGeom>
          <a:solidFill>
            <a:srgbClr val="EBF2FF"/>
          </a:solidFill>
          <a:ln w="9525">
            <a:solidFill>
              <a:srgbClr val="B9D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pPr algn="ctr"/>
            <a:endParaRPr lang="en-US" sz="1644"/>
          </a:p>
        </p:txBody>
      </p:sp>
      <p:sp>
        <p:nvSpPr>
          <p:cNvPr id="5" name="TextBox 4">
            <a:extLst>
              <a:ext uri="{FF2B5EF4-FFF2-40B4-BE49-F238E27FC236}">
                <a16:creationId xmlns:a16="http://schemas.microsoft.com/office/drawing/2014/main" id="{0F3B67BD-A6CC-A38D-174D-D31D2217A5A7}"/>
              </a:ext>
            </a:extLst>
          </p:cNvPr>
          <p:cNvSpPr txBox="1"/>
          <p:nvPr/>
        </p:nvSpPr>
        <p:spPr>
          <a:xfrm>
            <a:off x="268165" y="4274510"/>
            <a:ext cx="4757306" cy="510790"/>
          </a:xfrm>
          <a:prstGeom prst="rect">
            <a:avLst/>
          </a:prstGeom>
          <a:noFill/>
        </p:spPr>
        <p:txBody>
          <a:bodyPr rot="0" spcFirstLastPara="0" vertOverflow="overflow" horzOverflow="overflow" vert="horz" wrap="square" lIns="79131" tIns="39565" rIns="79131" bIns="39565" numCol="1" spcCol="0" rtlCol="0" fromWordArt="0" anchor="t" anchorCtr="0" forceAA="0" compatLnSpc="1">
            <a:prstTxWarp prst="textNoShape">
              <a:avLst/>
            </a:prstTxWarp>
            <a:spAutoFit/>
          </a:bodyP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r>
              <a:rPr lang="en-IN" sz="1400" b="1" dirty="0"/>
              <a:t>Answer: a</a:t>
            </a:r>
          </a:p>
          <a:p>
            <a:r>
              <a:rPr lang="en-US" sz="1400" dirty="0">
                <a:cs typeface="Arial"/>
              </a:rPr>
              <a:t>Principal component analysis (PCA)</a:t>
            </a:r>
          </a:p>
        </p:txBody>
      </p:sp>
      <p:pic>
        <p:nvPicPr>
          <p:cNvPr id="6" name="Picture 5" descr="A question mark on a black background&#10;&#10;Description automatically generated">
            <a:extLst>
              <a:ext uri="{FF2B5EF4-FFF2-40B4-BE49-F238E27FC236}">
                <a16:creationId xmlns:a16="http://schemas.microsoft.com/office/drawing/2014/main" id="{4FA9BCAA-CC68-042D-FA58-BF957BDCE78E}"/>
              </a:ext>
            </a:extLst>
          </p:cNvPr>
          <p:cNvPicPr>
            <a:picLocks noChangeAspect="1"/>
          </p:cNvPicPr>
          <p:nvPr/>
        </p:nvPicPr>
        <p:blipFill>
          <a:blip r:embed="rId3"/>
          <a:stretch>
            <a:fillRect/>
          </a:stretch>
        </p:blipFill>
        <p:spPr>
          <a:xfrm>
            <a:off x="5330613" y="1005206"/>
            <a:ext cx="3018790" cy="3018790"/>
          </a:xfrm>
          <a:prstGeom prst="rect">
            <a:avLst/>
          </a:prstGeom>
        </p:spPr>
      </p:pic>
    </p:spTree>
    <p:extLst>
      <p:ext uri="{BB962C8B-B14F-4D97-AF65-F5344CB8AC3E}">
        <p14:creationId xmlns:p14="http://schemas.microsoft.com/office/powerpoint/2010/main" val="21471270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201431"/>
            <a:ext cx="2821075" cy="7627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t>Thank you!</a:t>
            </a:r>
          </a:p>
        </p:txBody>
      </p:sp>
    </p:spTree>
    <p:extLst>
      <p:ext uri="{BB962C8B-B14F-4D97-AF65-F5344CB8AC3E}">
        <p14:creationId xmlns:p14="http://schemas.microsoft.com/office/powerpoint/2010/main" val="1882378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91C97-8DFC-49F6-AC67-B2CED096D166}"/>
              </a:ext>
            </a:extLst>
          </p:cNvPr>
          <p:cNvSpPr>
            <a:spLocks noGrp="1"/>
          </p:cNvSpPr>
          <p:nvPr>
            <p:ph type="title" idx="4294967295"/>
          </p:nvPr>
        </p:nvSpPr>
        <p:spPr>
          <a:xfrm>
            <a:off x="129540" y="615633"/>
            <a:ext cx="3240088" cy="438150"/>
          </a:xfrm>
          <a:prstGeom prst="rect">
            <a:avLst/>
          </a:prstGeom>
        </p:spPr>
        <p:txBody>
          <a:bodyPr>
            <a:noAutofit/>
          </a:bodyPr>
          <a:lstStyle/>
          <a:p>
            <a:pPr algn="l"/>
            <a:r>
              <a:rPr lang="en-US" sz="1600" b="1" dirty="0">
                <a:solidFill>
                  <a:srgbClr val="002060"/>
                </a:solidFill>
                <a:latin typeface="Arial"/>
                <a:cs typeface="Arial"/>
              </a:rPr>
              <a:t>Type of Web Pages</a:t>
            </a:r>
          </a:p>
        </p:txBody>
      </p:sp>
      <p:sp>
        <p:nvSpPr>
          <p:cNvPr id="6" name="TextBox 5">
            <a:extLst>
              <a:ext uri="{FF2B5EF4-FFF2-40B4-BE49-F238E27FC236}">
                <a16:creationId xmlns:a16="http://schemas.microsoft.com/office/drawing/2014/main" id="{2A67B466-0CD3-4423-BC0C-8A8929FEECDC}"/>
              </a:ext>
            </a:extLst>
          </p:cNvPr>
          <p:cNvSpPr txBox="1"/>
          <p:nvPr/>
        </p:nvSpPr>
        <p:spPr>
          <a:xfrm>
            <a:off x="494270" y="962791"/>
            <a:ext cx="138564" cy="230832"/>
          </a:xfrm>
          <a:prstGeom prst="rect">
            <a:avLst/>
          </a:prstGeom>
          <a:noFill/>
        </p:spPr>
        <p:txBody>
          <a:bodyPr wrap="none" lIns="68580" tIns="34290" rIns="68580" bIns="34290" rtlCol="0" anchor="t">
            <a:spAutoFit/>
          </a:bodyPr>
          <a:lstStyle/>
          <a:p>
            <a:endParaRPr lang="en-US" sz="1050">
              <a:cs typeface="Calibri"/>
            </a:endParaRPr>
          </a:p>
        </p:txBody>
      </p:sp>
      <p:pic>
        <p:nvPicPr>
          <p:cNvPr id="3" name="Picture 7" descr="Diagram&#10;&#10;Description automatically generated">
            <a:extLst>
              <a:ext uri="{FF2B5EF4-FFF2-40B4-BE49-F238E27FC236}">
                <a16:creationId xmlns:a16="http://schemas.microsoft.com/office/drawing/2014/main" id="{5476F306-60DE-46A9-8263-BCFE834C1206}"/>
              </a:ext>
            </a:extLst>
          </p:cNvPr>
          <p:cNvPicPr>
            <a:picLocks noChangeAspect="1"/>
          </p:cNvPicPr>
          <p:nvPr/>
        </p:nvPicPr>
        <p:blipFill>
          <a:blip r:embed="rId3"/>
          <a:stretch>
            <a:fillRect/>
          </a:stretch>
        </p:blipFill>
        <p:spPr>
          <a:xfrm>
            <a:off x="304800" y="1894982"/>
            <a:ext cx="4267200" cy="1552575"/>
          </a:xfrm>
          <a:prstGeom prst="rect">
            <a:avLst/>
          </a:prstGeom>
        </p:spPr>
      </p:pic>
      <p:pic>
        <p:nvPicPr>
          <p:cNvPr id="8" name="Picture 8" descr="Diagram&#10;&#10;Description automatically generated">
            <a:extLst>
              <a:ext uri="{FF2B5EF4-FFF2-40B4-BE49-F238E27FC236}">
                <a16:creationId xmlns:a16="http://schemas.microsoft.com/office/drawing/2014/main" id="{F5BAB251-78FC-45B4-A437-593A023A2F84}"/>
              </a:ext>
            </a:extLst>
          </p:cNvPr>
          <p:cNvPicPr>
            <a:picLocks noChangeAspect="1"/>
          </p:cNvPicPr>
          <p:nvPr/>
        </p:nvPicPr>
        <p:blipFill>
          <a:blip r:embed="rId4"/>
          <a:stretch>
            <a:fillRect/>
          </a:stretch>
        </p:blipFill>
        <p:spPr>
          <a:xfrm>
            <a:off x="4745355" y="1997335"/>
            <a:ext cx="4093845" cy="1347871"/>
          </a:xfrm>
          <a:prstGeom prst="rect">
            <a:avLst/>
          </a:prstGeom>
        </p:spPr>
      </p:pic>
      <p:sp>
        <p:nvSpPr>
          <p:cNvPr id="9" name="TextBox 8">
            <a:extLst>
              <a:ext uri="{FF2B5EF4-FFF2-40B4-BE49-F238E27FC236}">
                <a16:creationId xmlns:a16="http://schemas.microsoft.com/office/drawing/2014/main" id="{691D324F-AE50-46D1-B1E3-371ED49D257C}"/>
              </a:ext>
            </a:extLst>
          </p:cNvPr>
          <p:cNvSpPr txBox="1"/>
          <p:nvPr/>
        </p:nvSpPr>
        <p:spPr>
          <a:xfrm>
            <a:off x="1394460" y="3657770"/>
            <a:ext cx="2209896" cy="253916"/>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ctr"/>
            <a:r>
              <a:rPr lang="en-US" sz="1200" dirty="0">
                <a:solidFill>
                  <a:srgbClr val="202122"/>
                </a:solidFill>
              </a:rPr>
              <a:t>Image: Static Web page</a:t>
            </a:r>
            <a:endParaRPr lang="en-US" sz="1200" dirty="0"/>
          </a:p>
        </p:txBody>
      </p:sp>
      <p:sp>
        <p:nvSpPr>
          <p:cNvPr id="10" name="TextBox 9">
            <a:extLst>
              <a:ext uri="{FF2B5EF4-FFF2-40B4-BE49-F238E27FC236}">
                <a16:creationId xmlns:a16="http://schemas.microsoft.com/office/drawing/2014/main" id="{3BC1429E-EA0F-4D41-B1BA-452AB3F1FC55}"/>
              </a:ext>
            </a:extLst>
          </p:cNvPr>
          <p:cNvSpPr txBox="1"/>
          <p:nvPr/>
        </p:nvSpPr>
        <p:spPr>
          <a:xfrm>
            <a:off x="5650236" y="3657770"/>
            <a:ext cx="2455394" cy="253916"/>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ctr"/>
            <a:r>
              <a:rPr lang="en-US" sz="1200" dirty="0">
                <a:solidFill>
                  <a:srgbClr val="202122"/>
                </a:solidFill>
              </a:rPr>
              <a:t>Image: Dynamic Web page</a:t>
            </a:r>
            <a:endParaRPr lang="en-US" sz="1200" dirty="0">
              <a:ea typeface="+mn-lt"/>
              <a:cs typeface="+mn-lt"/>
            </a:endParaRPr>
          </a:p>
        </p:txBody>
      </p:sp>
      <p:sp>
        <p:nvSpPr>
          <p:cNvPr id="5" name="TextBox 4">
            <a:extLst>
              <a:ext uri="{FF2B5EF4-FFF2-40B4-BE49-F238E27FC236}">
                <a16:creationId xmlns:a16="http://schemas.microsoft.com/office/drawing/2014/main" id="{8FB3F8AE-B225-EBB1-C26A-9F1743457B42}"/>
              </a:ext>
            </a:extLst>
          </p:cNvPr>
          <p:cNvSpPr txBox="1"/>
          <p:nvPr/>
        </p:nvSpPr>
        <p:spPr>
          <a:xfrm>
            <a:off x="690891" y="4640765"/>
            <a:ext cx="534415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5">
                  <a:extLst>
                    <a:ext uri="{A12FA001-AC4F-418D-AE19-62706E023703}">
                      <ahyp:hlinkClr xmlns:ahyp="http://schemas.microsoft.com/office/drawing/2018/hyperlinkcolor" val="tx"/>
                    </a:ext>
                  </a:extLst>
                </a:hlinkClick>
              </a:rPr>
              <a:t>https://www.tutorialspoint.com/internet_technologies/web_pages.htm</a:t>
            </a:r>
            <a:endParaRPr lang="en-US" sz="1200" dirty="0">
              <a:solidFill>
                <a:srgbClr val="0000FF"/>
              </a:solidFill>
            </a:endParaRPr>
          </a:p>
        </p:txBody>
      </p:sp>
      <p:sp>
        <p:nvSpPr>
          <p:cNvPr id="7" name="TextBox 6">
            <a:extLst>
              <a:ext uri="{FF2B5EF4-FFF2-40B4-BE49-F238E27FC236}">
                <a16:creationId xmlns:a16="http://schemas.microsoft.com/office/drawing/2014/main" id="{312EBF8D-E1BE-1E8B-79CB-ABEE20E74E18}"/>
              </a:ext>
            </a:extLst>
          </p:cNvPr>
          <p:cNvSpPr txBox="1"/>
          <p:nvPr/>
        </p:nvSpPr>
        <p:spPr>
          <a:xfrm>
            <a:off x="131887" y="464076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11" name="Straight Connector 10">
            <a:extLst>
              <a:ext uri="{FF2B5EF4-FFF2-40B4-BE49-F238E27FC236}">
                <a16:creationId xmlns:a16="http://schemas.microsoft.com/office/drawing/2014/main" id="{4B44376D-6C14-21F9-5BAD-54C60D3BBE5F}"/>
              </a:ext>
            </a:extLst>
          </p:cNvPr>
          <p:cNvCxnSpPr>
            <a:cxnSpLocks/>
          </p:cNvCxnSpPr>
          <p:nvPr/>
        </p:nvCxnSpPr>
        <p:spPr>
          <a:xfrm>
            <a:off x="0" y="457980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14471349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6" ma:contentTypeDescription="Create a new document." ma:contentTypeScope="" ma:versionID="ad72bd805db293269216927dda1a7d54">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4fde136d9fe41578bc59f7950e53edbc"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purl.org/dc/dcmitype/"/>
    <ds:schemaRef ds:uri="http://schemas.microsoft.com/office/infopath/2007/PartnerControls"/>
    <ds:schemaRef ds:uri="fe56e3b0-34a1-4d6f-a501-a0b2b7006a18"/>
    <ds:schemaRef ds:uri="http://www.w3.org/XML/1998/namespace"/>
    <ds:schemaRef ds:uri="http://purl.org/dc/elements/1.1/"/>
    <ds:schemaRef ds:uri="http://schemas.microsoft.com/office/2006/documentManagement/types"/>
    <ds:schemaRef ds:uri="http://schemas.openxmlformats.org/package/2006/metadata/core-properties"/>
    <ds:schemaRef ds:uri="94eeb56d-118c-48c3-937f-7f05817f7373"/>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E6E0804B-A2D2-4378-9DB7-23E55F2326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344</TotalTime>
  <Words>10666</Words>
  <Application>Microsoft Office PowerPoint</Application>
  <PresentationFormat>On-screen Show (16:9)</PresentationFormat>
  <Paragraphs>1125</Paragraphs>
  <Slides>82</Slides>
  <Notes>82</Notes>
  <HiddenSlides>0</HiddenSlides>
  <MMClips>0</MMClips>
  <ScaleCrop>false</ScaleCrop>
  <HeadingPairs>
    <vt:vector size="4" baseType="variant">
      <vt:variant>
        <vt:lpstr>Theme</vt:lpstr>
      </vt:variant>
      <vt:variant>
        <vt:i4>1</vt:i4>
      </vt:variant>
      <vt:variant>
        <vt:lpstr>Slide Titles</vt:lpstr>
      </vt:variant>
      <vt:variant>
        <vt:i4>82</vt:i4>
      </vt:variant>
    </vt:vector>
  </HeadingPairs>
  <TitlesOfParts>
    <vt:vector size="83" baseType="lpstr">
      <vt:lpstr>Simple Light</vt:lpstr>
      <vt:lpstr>PowerPoint Presentation</vt:lpstr>
      <vt:lpstr>PowerPoint Presentation</vt:lpstr>
      <vt:lpstr>PowerPoint Presentation</vt:lpstr>
      <vt:lpstr>PowerPoint Presentation</vt:lpstr>
      <vt:lpstr>PowerPoint Presentation</vt:lpstr>
      <vt:lpstr>World Wide Web (WWW)</vt:lpstr>
      <vt:lpstr>Understanding HTTP Basics</vt:lpstr>
      <vt:lpstr>What is a Web Page?</vt:lpstr>
      <vt:lpstr>Type of Web Pages</vt:lpstr>
      <vt:lpstr>What is a Website?</vt:lpstr>
      <vt:lpstr>What is a Web Application?</vt:lpstr>
      <vt:lpstr>Difference between Web Application &amp; Website</vt:lpstr>
      <vt:lpstr>Introduction</vt:lpstr>
      <vt:lpstr>PowerPoint Presentation</vt:lpstr>
      <vt:lpstr>Page Structure of HTML</vt:lpstr>
      <vt:lpstr>Lab 10: Understanding the HTML Structure​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HTML Block Component</vt:lpstr>
      <vt:lpstr>Introduction</vt:lpstr>
      <vt:lpstr>PowerPoint Presentation</vt:lpstr>
      <vt:lpstr>PowerPoint Presentation</vt:lpstr>
      <vt:lpstr>Types of CSS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Box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use JavaScript in HTML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Quiz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Mohd Kaisar</cp:lastModifiedBy>
  <cp:revision>229</cp:revision>
  <dcterms:modified xsi:type="dcterms:W3CDTF">2023-09-14T05:29:32Z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ies>
</file>